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Metadata/LabelInfo.xml" ContentType="application/vnd.ms-office.classificationlabel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95" r:id="rId3"/>
    <p:sldId id="312" r:id="rId4"/>
    <p:sldId id="297" r:id="rId5"/>
    <p:sldId id="292" r:id="rId6"/>
    <p:sldId id="306" r:id="rId7"/>
    <p:sldId id="260" r:id="rId8"/>
    <p:sldId id="311" r:id="rId9"/>
    <p:sldId id="314" r:id="rId10"/>
    <p:sldId id="262" r:id="rId11"/>
    <p:sldId id="263" r:id="rId12"/>
    <p:sldId id="296" r:id="rId13"/>
    <p:sldId id="270" r:id="rId14"/>
    <p:sldId id="318" r:id="rId15"/>
    <p:sldId id="321" r:id="rId16"/>
    <p:sldId id="326" r:id="rId17"/>
    <p:sldId id="313" r:id="rId18"/>
    <p:sldId id="279" r:id="rId19"/>
    <p:sldId id="315" r:id="rId20"/>
    <p:sldId id="328" r:id="rId21"/>
    <p:sldId id="282" r:id="rId22"/>
    <p:sldId id="330" r:id="rId23"/>
    <p:sldId id="284" r:id="rId24"/>
    <p:sldId id="285" r:id="rId25"/>
    <p:sldId id="29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8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B64B8-5BE2-4BCB-ACB9-D71B9160DDC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F9D0A-5F47-44DF-9694-EEFEE4E08DA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0636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F9D0A-5F47-44DF-9694-EEFEE4E08DA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67105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010FA-C750-4CA1-96B7-068793F00C20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2485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010FA-C750-4CA1-96B7-068793F00C20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20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7417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3801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874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3576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7844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57167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3297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13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3188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5272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2461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81FF34-013D-4CE2-BE5E-9D66E7E8CEED}" type="datetimeFigureOut">
              <a:rPr lang="en-FI" smtClean="0"/>
              <a:t>03/18/2026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C98934-A751-4959-AD04-7A449899D909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5491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1">
            <a:extLst>
              <a:ext uri="{FF2B5EF4-FFF2-40B4-BE49-F238E27FC236}">
                <a16:creationId xmlns:a16="http://schemas.microsoft.com/office/drawing/2014/main" id="{A6B2D758-ECB7-A043-69D1-B5F84E5E2A72}"/>
              </a:ext>
            </a:extLst>
          </p:cNvPr>
          <p:cNvSpPr/>
          <p:nvPr/>
        </p:nvSpPr>
        <p:spPr>
          <a:xfrm>
            <a:off x="574040" y="981826"/>
            <a:ext cx="7995920" cy="3925454"/>
          </a:xfrm>
          <a:prstGeom prst="roundRect">
            <a:avLst>
              <a:gd name="adj" fmla="val 6666"/>
            </a:avLst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kstiruutu 2">
            <a:extLst>
              <a:ext uri="{FF2B5EF4-FFF2-40B4-BE49-F238E27FC236}">
                <a16:creationId xmlns:a16="http://schemas.microsoft.com/office/drawing/2014/main" id="{5DA81FB0-3BCE-EF90-CF2B-74746B49A52F}"/>
              </a:ext>
            </a:extLst>
          </p:cNvPr>
          <p:cNvSpPr txBox="1"/>
          <p:nvPr/>
        </p:nvSpPr>
        <p:spPr>
          <a:xfrm>
            <a:off x="731520" y="1226033"/>
            <a:ext cx="76809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>
                <a:latin typeface="Baskerville Old Face" panose="02020602080505020303" pitchFamily="18" charset="0"/>
              </a:rPr>
              <a:t>Suomen atomienergian historian vähän tunnettu alkunäytös  </a:t>
            </a:r>
          </a:p>
          <a:p>
            <a:pPr algn="ctr"/>
            <a:endParaRPr lang="fi-FI" sz="2400" dirty="0">
              <a:latin typeface="Baskerville Old Face" panose="02020602080505020303" pitchFamily="18" charset="0"/>
            </a:endParaRPr>
          </a:p>
          <a:p>
            <a:pPr algn="ctr"/>
            <a:r>
              <a:rPr lang="fi-FI" sz="2400" dirty="0">
                <a:latin typeface="Baskerville Old Face" panose="02020602080505020303" pitchFamily="18" charset="0"/>
              </a:rPr>
              <a:t>Den dolda inledningen till Finlands atomhistoria</a:t>
            </a:r>
          </a:p>
          <a:p>
            <a:pPr algn="ctr"/>
            <a:endParaRPr lang="fi-FI" dirty="0"/>
          </a:p>
          <a:p>
            <a:pPr algn="ctr"/>
            <a:endParaRPr lang="fi-FI" dirty="0"/>
          </a:p>
          <a:p>
            <a:pPr algn="ctr"/>
            <a:r>
              <a:rPr lang="fi-FI" sz="2400" i="1" dirty="0"/>
              <a:t>Markus Ahlskog</a:t>
            </a:r>
            <a:endParaRPr lang="fi-FI" dirty="0"/>
          </a:p>
          <a:p>
            <a:pPr algn="ctr"/>
            <a:endParaRPr lang="fi-FI" dirty="0"/>
          </a:p>
          <a:p>
            <a:pPr algn="ctr"/>
            <a:endParaRPr lang="fi-FI" dirty="0"/>
          </a:p>
          <a:p>
            <a:pPr algn="ctr"/>
            <a:r>
              <a:rPr lang="fi-FI" dirty="0"/>
              <a:t>Suomen Tiedeseura – </a:t>
            </a:r>
            <a:r>
              <a:rPr lang="fi-FI" dirty="0" err="1"/>
              <a:t>Finska</a:t>
            </a:r>
            <a:r>
              <a:rPr lang="fi-FI" dirty="0"/>
              <a:t> </a:t>
            </a:r>
            <a:r>
              <a:rPr lang="fi-FI" dirty="0" err="1"/>
              <a:t>Vetenskaps-Societeten</a:t>
            </a:r>
            <a:endParaRPr lang="fi-FI" dirty="0"/>
          </a:p>
          <a:p>
            <a:pPr algn="ctr"/>
            <a:r>
              <a:rPr lang="fi-FI" i="1" dirty="0"/>
              <a:t>Ydinvoima eilen, tänään ja tulevaisuudessa/Kärnkraft igår, nu och i framtiden</a:t>
            </a:r>
          </a:p>
          <a:p>
            <a:pPr algn="ctr"/>
            <a:r>
              <a:rPr lang="fi-FI" dirty="0"/>
              <a:t>Seminaari Oodi 30.3 2026</a:t>
            </a:r>
          </a:p>
        </p:txBody>
      </p:sp>
      <p:pic>
        <p:nvPicPr>
          <p:cNvPr id="2" name="Picture 3" descr="soihtu_pc">
            <a:extLst>
              <a:ext uri="{FF2B5EF4-FFF2-40B4-BE49-F238E27FC236}">
                <a16:creationId xmlns:a16="http://schemas.microsoft.com/office/drawing/2014/main" id="{F73E9605-861D-5326-9467-8894C7746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5805488"/>
            <a:ext cx="46355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>
            <a:extLst>
              <a:ext uri="{FF2B5EF4-FFF2-40B4-BE49-F238E27FC236}">
                <a16:creationId xmlns:a16="http://schemas.microsoft.com/office/drawing/2014/main" id="{40F1522D-D6FF-0CF7-17AB-52FD17880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5805488"/>
            <a:ext cx="469265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i-FI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University of Jyväskylä</a:t>
            </a:r>
          </a:p>
          <a:p>
            <a:pPr algn="ctr">
              <a:defRPr/>
            </a:pPr>
            <a:r>
              <a:rPr lang="fi-FI" dirty="0">
                <a:effectLst>
                  <a:outerShdw blurRad="38100" dist="38100" dir="2700000" algn="tl">
                    <a:srgbClr val="C0C0C0"/>
                  </a:outerShdw>
                </a:effectLst>
                <a:latin typeface="Britannic Bold" pitchFamily="34" charset="0"/>
              </a:rPr>
              <a:t>Nanoscience Center / Department of Physics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Britannic Bold" pitchFamily="34" charset="0"/>
            </a:endParaRPr>
          </a:p>
        </p:txBody>
      </p:sp>
      <p:pic>
        <p:nvPicPr>
          <p:cNvPr id="6" name="Picture 6" descr="NSClogo_vari">
            <a:extLst>
              <a:ext uri="{FF2B5EF4-FFF2-40B4-BE49-F238E27FC236}">
                <a16:creationId xmlns:a16="http://schemas.microsoft.com/office/drawing/2014/main" id="{91405F71-8BD3-9347-D441-A5DE5A970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5949950"/>
            <a:ext cx="13684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169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F48B73D-FFE5-95E1-BB9B-42AE7DE98C26}"/>
              </a:ext>
            </a:extLst>
          </p:cNvPr>
          <p:cNvSpPr/>
          <p:nvPr/>
        </p:nvSpPr>
        <p:spPr>
          <a:xfrm>
            <a:off x="0" y="4005943"/>
            <a:ext cx="2841171" cy="2852057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Rectangle: Top Corners Snipped 16">
            <a:extLst>
              <a:ext uri="{FF2B5EF4-FFF2-40B4-BE49-F238E27FC236}">
                <a16:creationId xmlns:a16="http://schemas.microsoft.com/office/drawing/2014/main" id="{7C521602-8AD5-B23B-6DE8-04C88E4625EC}"/>
              </a:ext>
            </a:extLst>
          </p:cNvPr>
          <p:cNvSpPr/>
          <p:nvPr/>
        </p:nvSpPr>
        <p:spPr>
          <a:xfrm flipV="1">
            <a:off x="0" y="1124024"/>
            <a:ext cx="9144000" cy="573365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shade val="15000"/>
                <a:alpha val="2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BBAAB6A-54A7-42FE-B964-42278DBE19BD}"/>
              </a:ext>
            </a:extLst>
          </p:cNvPr>
          <p:cNvSpPr txBox="1"/>
          <p:nvPr/>
        </p:nvSpPr>
        <p:spPr>
          <a:xfrm>
            <a:off x="2738004" y="276495"/>
            <a:ext cx="342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Baskerville Old Face" panose="02020602080505020303" pitchFamily="18" charset="0"/>
              </a:rPr>
              <a:t>Ydinteknologian pääalueet</a:t>
            </a:r>
          </a:p>
        </p:txBody>
      </p:sp>
      <p:pic>
        <p:nvPicPr>
          <p:cNvPr id="1028" name="Picture 4" descr="Uranium-235 Nuclear fission Nuclear power Energy, energy, angle, nuclear  Fission png | PNGEgg">
            <a:extLst>
              <a:ext uri="{FF2B5EF4-FFF2-40B4-BE49-F238E27FC236}">
                <a16:creationId xmlns:a16="http://schemas.microsoft.com/office/drawing/2014/main" id="{A715B477-808B-4967-A149-AF63859CC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13" y="1830985"/>
            <a:ext cx="3617794" cy="198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1B79AC1C-ED5C-4ED0-ADE1-8C4A69F6C1EB}"/>
              </a:ext>
            </a:extLst>
          </p:cNvPr>
          <p:cNvSpPr txBox="1"/>
          <p:nvPr/>
        </p:nvSpPr>
        <p:spPr>
          <a:xfrm>
            <a:off x="4452576" y="2145533"/>
            <a:ext cx="4218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Atomiytimen fissioreaktiossa vapautuu </a:t>
            </a:r>
          </a:p>
          <a:p>
            <a:r>
              <a:rPr lang="fi-FI" dirty="0"/>
              <a:t>noin miljoona kertaa enemmän energiaa </a:t>
            </a:r>
          </a:p>
          <a:p>
            <a:r>
              <a:rPr lang="fi-FI" dirty="0"/>
              <a:t>kuin atomin kemiallisessa reaktiossa.</a:t>
            </a:r>
          </a:p>
        </p:txBody>
      </p:sp>
      <p:pic>
        <p:nvPicPr>
          <p:cNvPr id="4" name="Picture 2" descr="How Pressurized Reactors Work">
            <a:extLst>
              <a:ext uri="{FF2B5EF4-FFF2-40B4-BE49-F238E27FC236}">
                <a16:creationId xmlns:a16="http://schemas.microsoft.com/office/drawing/2014/main" id="{9AF7533E-E524-3CF9-5513-CC84CD0A3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159" y="4005943"/>
            <a:ext cx="4144768" cy="214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5CF1F0-9C2C-C665-5CEC-A1C8180AAA53}"/>
              </a:ext>
            </a:extLst>
          </p:cNvPr>
          <p:cNvSpPr txBox="1"/>
          <p:nvPr/>
        </p:nvSpPr>
        <p:spPr>
          <a:xfrm>
            <a:off x="4096697" y="1298004"/>
            <a:ext cx="4740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latin typeface="Baskerville Old Face" panose="02020602080505020303" pitchFamily="18" charset="0"/>
              </a:rPr>
              <a:t>Ydinvoima: ylivoimaisesti merkittävin</a:t>
            </a:r>
            <a:endParaRPr lang="en-FI" sz="2400" dirty="0"/>
          </a:p>
        </p:txBody>
      </p:sp>
      <p:pic>
        <p:nvPicPr>
          <p:cNvPr id="14" name="Picture 4" descr="What is Nuclear Medicine? Is It Safe? | Independent Imaging">
            <a:extLst>
              <a:ext uri="{FF2B5EF4-FFF2-40B4-BE49-F238E27FC236}">
                <a16:creationId xmlns:a16="http://schemas.microsoft.com/office/drawing/2014/main" id="{C80634DA-1D96-E96E-AB1D-6A28BC2CD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23" y="5278465"/>
            <a:ext cx="1232850" cy="123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712EF9-E8DA-C930-D1C6-2B03A59ACAE4}"/>
              </a:ext>
            </a:extLst>
          </p:cNvPr>
          <p:cNvSpPr txBox="1"/>
          <p:nvPr/>
        </p:nvSpPr>
        <p:spPr>
          <a:xfrm>
            <a:off x="203337" y="6225817"/>
            <a:ext cx="1983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bg1">
                    <a:lumMod val="95000"/>
                  </a:schemeClr>
                </a:solidFill>
                <a:latin typeface="Baskerville Old Face" panose="02020602080505020303" pitchFamily="18" charset="0"/>
              </a:rPr>
              <a:t>Lääketieteellinen </a:t>
            </a:r>
          </a:p>
          <a:p>
            <a:r>
              <a:rPr lang="fi-FI" dirty="0">
                <a:solidFill>
                  <a:schemeClr val="bg1">
                    <a:lumMod val="95000"/>
                  </a:schemeClr>
                </a:solidFill>
                <a:latin typeface="Baskerville Old Face" panose="02020602080505020303" pitchFamily="18" charset="0"/>
              </a:rPr>
              <a:t>isotooppiteknologia</a:t>
            </a:r>
            <a:endParaRPr lang="en-FI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0C3E73E-9F24-BFC5-81F3-157887D378D3}"/>
              </a:ext>
            </a:extLst>
          </p:cNvPr>
          <p:cNvSpPr/>
          <p:nvPr/>
        </p:nvSpPr>
        <p:spPr>
          <a:xfrm flipH="1">
            <a:off x="6302829" y="4005943"/>
            <a:ext cx="2834448" cy="2852057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E9FBC8-E7C4-0848-BAC5-122C263CD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6" y="5460553"/>
            <a:ext cx="1397121" cy="139712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DE66031-5130-A1B2-CBC7-1D4BEA8C9FB8}"/>
              </a:ext>
            </a:extLst>
          </p:cNvPr>
          <p:cNvSpPr txBox="1"/>
          <p:nvPr/>
        </p:nvSpPr>
        <p:spPr>
          <a:xfrm>
            <a:off x="6904284" y="6502816"/>
            <a:ext cx="223971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  <a:latin typeface="Baskerville Old Face" panose="02020602080505020303" pitchFamily="18" charset="0"/>
              </a:rPr>
              <a:t>Iänmääritysteknologia</a:t>
            </a:r>
            <a:endParaRPr lang="en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9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/>
      <p:bldP spid="19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FCA3DCD5-84C3-220A-57E7-BE1174DF1E8A}"/>
              </a:ext>
            </a:extLst>
          </p:cNvPr>
          <p:cNvGrpSpPr/>
          <p:nvPr/>
        </p:nvGrpSpPr>
        <p:grpSpPr>
          <a:xfrm>
            <a:off x="4098428" y="2643346"/>
            <a:ext cx="4477020" cy="311128"/>
            <a:chOff x="2575335" y="5584572"/>
            <a:chExt cx="5458885" cy="350866"/>
          </a:xfrm>
        </p:grpSpPr>
        <p:sp>
          <p:nvSpPr>
            <p:cNvPr id="4" name="Tekstiruutu 4">
              <a:extLst>
                <a:ext uri="{FF2B5EF4-FFF2-40B4-BE49-F238E27FC236}">
                  <a16:creationId xmlns:a16="http://schemas.microsoft.com/office/drawing/2014/main" id="{53E26AA2-0E59-9380-38B5-36EF2D5085FD}"/>
                </a:ext>
              </a:extLst>
            </p:cNvPr>
            <p:cNvSpPr txBox="1"/>
            <p:nvPr/>
          </p:nvSpPr>
          <p:spPr>
            <a:xfrm>
              <a:off x="6009346" y="5588350"/>
              <a:ext cx="694261" cy="347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2000</a:t>
              </a:r>
            </a:p>
          </p:txBody>
        </p:sp>
        <p:sp>
          <p:nvSpPr>
            <p:cNvPr id="5" name="Tekstiruutu 7">
              <a:extLst>
                <a:ext uri="{FF2B5EF4-FFF2-40B4-BE49-F238E27FC236}">
                  <a16:creationId xmlns:a16="http://schemas.microsoft.com/office/drawing/2014/main" id="{5D0BD9A3-A782-3F81-80BE-F4BD8F2773C2}"/>
                </a:ext>
              </a:extLst>
            </p:cNvPr>
            <p:cNvSpPr txBox="1"/>
            <p:nvPr/>
          </p:nvSpPr>
          <p:spPr>
            <a:xfrm>
              <a:off x="2575335" y="5588350"/>
              <a:ext cx="694261" cy="347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1950</a:t>
              </a:r>
            </a:p>
          </p:txBody>
        </p:sp>
        <p:sp>
          <p:nvSpPr>
            <p:cNvPr id="6" name="Tekstiruutu 8">
              <a:extLst>
                <a:ext uri="{FF2B5EF4-FFF2-40B4-BE49-F238E27FC236}">
                  <a16:creationId xmlns:a16="http://schemas.microsoft.com/office/drawing/2014/main" id="{676A73AB-2C04-202E-C546-097CF1162D8D}"/>
                </a:ext>
              </a:extLst>
            </p:cNvPr>
            <p:cNvSpPr txBox="1"/>
            <p:nvPr/>
          </p:nvSpPr>
          <p:spPr>
            <a:xfrm>
              <a:off x="3228078" y="5588350"/>
              <a:ext cx="694261" cy="347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1960</a:t>
              </a:r>
            </a:p>
          </p:txBody>
        </p:sp>
        <p:sp>
          <p:nvSpPr>
            <p:cNvPr id="7" name="Tekstiruutu 9">
              <a:extLst>
                <a:ext uri="{FF2B5EF4-FFF2-40B4-BE49-F238E27FC236}">
                  <a16:creationId xmlns:a16="http://schemas.microsoft.com/office/drawing/2014/main" id="{56DF703C-A070-2742-DEC3-F577FA1184F0}"/>
                </a:ext>
              </a:extLst>
            </p:cNvPr>
            <p:cNvSpPr txBox="1"/>
            <p:nvPr/>
          </p:nvSpPr>
          <p:spPr>
            <a:xfrm>
              <a:off x="3936437" y="5584572"/>
              <a:ext cx="694261" cy="347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1970</a:t>
              </a:r>
            </a:p>
          </p:txBody>
        </p:sp>
        <p:sp>
          <p:nvSpPr>
            <p:cNvPr id="13" name="Tekstiruutu 16">
              <a:extLst>
                <a:ext uri="{FF2B5EF4-FFF2-40B4-BE49-F238E27FC236}">
                  <a16:creationId xmlns:a16="http://schemas.microsoft.com/office/drawing/2014/main" id="{1E7D474F-10C3-4B13-A218-DE946F950D45}"/>
                </a:ext>
              </a:extLst>
            </p:cNvPr>
            <p:cNvSpPr txBox="1"/>
            <p:nvPr/>
          </p:nvSpPr>
          <p:spPr>
            <a:xfrm>
              <a:off x="4627662" y="5586993"/>
              <a:ext cx="694261" cy="347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1980</a:t>
              </a:r>
            </a:p>
          </p:txBody>
        </p:sp>
        <p:sp>
          <p:nvSpPr>
            <p:cNvPr id="14" name="Tekstiruutu 17">
              <a:extLst>
                <a:ext uri="{FF2B5EF4-FFF2-40B4-BE49-F238E27FC236}">
                  <a16:creationId xmlns:a16="http://schemas.microsoft.com/office/drawing/2014/main" id="{85754BCF-3370-4153-7B7B-278D12E10478}"/>
                </a:ext>
              </a:extLst>
            </p:cNvPr>
            <p:cNvSpPr txBox="1"/>
            <p:nvPr/>
          </p:nvSpPr>
          <p:spPr>
            <a:xfrm>
              <a:off x="5280405" y="5586993"/>
              <a:ext cx="694261" cy="347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1990</a:t>
              </a:r>
            </a:p>
          </p:txBody>
        </p:sp>
        <p:sp>
          <p:nvSpPr>
            <p:cNvPr id="16" name="Tekstiruutu 30">
              <a:extLst>
                <a:ext uri="{FF2B5EF4-FFF2-40B4-BE49-F238E27FC236}">
                  <a16:creationId xmlns:a16="http://schemas.microsoft.com/office/drawing/2014/main" id="{DCCF8969-2640-44F0-1408-2A7AEA0BD991}"/>
                </a:ext>
              </a:extLst>
            </p:cNvPr>
            <p:cNvSpPr txBox="1"/>
            <p:nvPr/>
          </p:nvSpPr>
          <p:spPr>
            <a:xfrm>
              <a:off x="7339959" y="5585929"/>
              <a:ext cx="694261" cy="347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2020</a:t>
              </a:r>
            </a:p>
          </p:txBody>
        </p:sp>
        <p:sp>
          <p:nvSpPr>
            <p:cNvPr id="18" name="Tekstiruutu 32">
              <a:extLst>
                <a:ext uri="{FF2B5EF4-FFF2-40B4-BE49-F238E27FC236}">
                  <a16:creationId xmlns:a16="http://schemas.microsoft.com/office/drawing/2014/main" id="{49B1062E-818F-AE4A-CF69-2C6525BA6997}"/>
                </a:ext>
              </a:extLst>
            </p:cNvPr>
            <p:cNvSpPr txBox="1"/>
            <p:nvPr/>
          </p:nvSpPr>
          <p:spPr>
            <a:xfrm>
              <a:off x="6611017" y="5584572"/>
              <a:ext cx="694261" cy="347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400" dirty="0"/>
                <a:t>2010</a:t>
              </a:r>
            </a:p>
          </p:txBody>
        </p:sp>
      </p:grpSp>
      <p:sp>
        <p:nvSpPr>
          <p:cNvPr id="19" name="Tekstiruutu 34">
            <a:extLst>
              <a:ext uri="{FF2B5EF4-FFF2-40B4-BE49-F238E27FC236}">
                <a16:creationId xmlns:a16="http://schemas.microsoft.com/office/drawing/2014/main" id="{E3D5684A-BB2C-41DB-B02C-17183BCD67DF}"/>
              </a:ext>
            </a:extLst>
          </p:cNvPr>
          <p:cNvSpPr txBox="1"/>
          <p:nvPr/>
        </p:nvSpPr>
        <p:spPr>
          <a:xfrm>
            <a:off x="7081579" y="2140955"/>
            <a:ext cx="1634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Viides ydinvoimala</a:t>
            </a:r>
          </a:p>
        </p:txBody>
      </p:sp>
      <p:sp>
        <p:nvSpPr>
          <p:cNvPr id="20" name="Tekstiruutu 35">
            <a:extLst>
              <a:ext uri="{FF2B5EF4-FFF2-40B4-BE49-F238E27FC236}">
                <a16:creationId xmlns:a16="http://schemas.microsoft.com/office/drawing/2014/main" id="{6ACFDDCB-E7A4-36E0-9268-03033388D281}"/>
              </a:ext>
            </a:extLst>
          </p:cNvPr>
          <p:cNvSpPr txBox="1"/>
          <p:nvPr/>
        </p:nvSpPr>
        <p:spPr>
          <a:xfrm>
            <a:off x="7520819" y="3952149"/>
            <a:ext cx="1045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err="1">
                <a:solidFill>
                  <a:srgbClr val="0070C0"/>
                </a:solidFill>
              </a:rPr>
              <a:t>Fukushima</a:t>
            </a:r>
            <a:endParaRPr lang="fi-FI" sz="1400" dirty="0">
              <a:solidFill>
                <a:srgbClr val="0070C0"/>
              </a:solidFill>
            </a:endParaRPr>
          </a:p>
        </p:txBody>
      </p:sp>
      <p:sp>
        <p:nvSpPr>
          <p:cNvPr id="21" name="Tekstiruutu 36">
            <a:extLst>
              <a:ext uri="{FF2B5EF4-FFF2-40B4-BE49-F238E27FC236}">
                <a16:creationId xmlns:a16="http://schemas.microsoft.com/office/drawing/2014/main" id="{177FD3A5-F750-7373-0B99-141FC3E940E5}"/>
              </a:ext>
            </a:extLst>
          </p:cNvPr>
          <p:cNvSpPr txBox="1"/>
          <p:nvPr/>
        </p:nvSpPr>
        <p:spPr>
          <a:xfrm>
            <a:off x="6090647" y="3950715"/>
            <a:ext cx="1028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>
                <a:solidFill>
                  <a:srgbClr val="0070C0"/>
                </a:solidFill>
              </a:rPr>
              <a:t>Tshernobyl</a:t>
            </a:r>
          </a:p>
        </p:txBody>
      </p:sp>
      <p:sp>
        <p:nvSpPr>
          <p:cNvPr id="22" name="Tekstiruutu 37">
            <a:extLst>
              <a:ext uri="{FF2B5EF4-FFF2-40B4-BE49-F238E27FC236}">
                <a16:creationId xmlns:a16="http://schemas.microsoft.com/office/drawing/2014/main" id="{FA9A3EE0-F03F-5CCB-AA03-5346A554B715}"/>
              </a:ext>
            </a:extLst>
          </p:cNvPr>
          <p:cNvSpPr txBox="1"/>
          <p:nvPr/>
        </p:nvSpPr>
        <p:spPr>
          <a:xfrm>
            <a:off x="5955223" y="4245924"/>
            <a:ext cx="1000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err="1">
                <a:solidFill>
                  <a:srgbClr val="0070C0"/>
                </a:solidFill>
              </a:rPr>
              <a:t>Harrisburg</a:t>
            </a:r>
            <a:endParaRPr lang="fi-FI" sz="1400" dirty="0">
              <a:solidFill>
                <a:srgbClr val="0070C0"/>
              </a:solidFill>
            </a:endParaRPr>
          </a:p>
        </p:txBody>
      </p:sp>
      <p:sp>
        <p:nvSpPr>
          <p:cNvPr id="23" name="Tekstiruutu 38">
            <a:extLst>
              <a:ext uri="{FF2B5EF4-FFF2-40B4-BE49-F238E27FC236}">
                <a16:creationId xmlns:a16="http://schemas.microsoft.com/office/drawing/2014/main" id="{F495D6F8-D5A9-3A1B-482E-984F1C1316B9}"/>
              </a:ext>
            </a:extLst>
          </p:cNvPr>
          <p:cNvSpPr txBox="1"/>
          <p:nvPr/>
        </p:nvSpPr>
        <p:spPr>
          <a:xfrm>
            <a:off x="4928751" y="2035324"/>
            <a:ext cx="2015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Loviisan ydinvoimala</a:t>
            </a:r>
          </a:p>
          <a:p>
            <a:r>
              <a:rPr lang="fi-FI" sz="1400" dirty="0"/>
              <a:t>Olkiluodon ydinvoimala</a:t>
            </a:r>
          </a:p>
        </p:txBody>
      </p:sp>
      <p:sp>
        <p:nvSpPr>
          <p:cNvPr id="24" name="Tekstiruutu 39">
            <a:extLst>
              <a:ext uri="{FF2B5EF4-FFF2-40B4-BE49-F238E27FC236}">
                <a16:creationId xmlns:a16="http://schemas.microsoft.com/office/drawing/2014/main" id="{63E9A257-551C-DD03-F756-C76108CB0E8D}"/>
              </a:ext>
            </a:extLst>
          </p:cNvPr>
          <p:cNvSpPr txBox="1"/>
          <p:nvPr/>
        </p:nvSpPr>
        <p:spPr>
          <a:xfrm>
            <a:off x="4189165" y="1571713"/>
            <a:ext cx="1091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Otaniemen </a:t>
            </a:r>
          </a:p>
          <a:p>
            <a:r>
              <a:rPr lang="fi-FI" sz="1400" dirty="0"/>
              <a:t>koereaktori</a:t>
            </a:r>
          </a:p>
        </p:txBody>
      </p:sp>
      <p:sp>
        <p:nvSpPr>
          <p:cNvPr id="25" name="Tekstiruutu 41">
            <a:extLst>
              <a:ext uri="{FF2B5EF4-FFF2-40B4-BE49-F238E27FC236}">
                <a16:creationId xmlns:a16="http://schemas.microsoft.com/office/drawing/2014/main" id="{9D20BCF2-E05C-A54D-2969-88CAAEA7B48A}"/>
              </a:ext>
            </a:extLst>
          </p:cNvPr>
          <p:cNvSpPr txBox="1"/>
          <p:nvPr/>
        </p:nvSpPr>
        <p:spPr>
          <a:xfrm>
            <a:off x="3999587" y="4135235"/>
            <a:ext cx="2391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rgbClr val="0070C0"/>
                </a:solidFill>
              </a:rPr>
              <a:t>Finlandiatalon kokous:</a:t>
            </a:r>
          </a:p>
          <a:p>
            <a:r>
              <a:rPr lang="fi-FI" sz="1400" dirty="0">
                <a:solidFill>
                  <a:srgbClr val="0070C0"/>
                </a:solidFill>
              </a:rPr>
              <a:t>Ydinvoiman vastainen</a:t>
            </a:r>
          </a:p>
          <a:p>
            <a:r>
              <a:rPr lang="fi-FI" sz="1400" dirty="0">
                <a:solidFill>
                  <a:srgbClr val="0070C0"/>
                </a:solidFill>
              </a:rPr>
              <a:t>liike alkaa voimistua</a:t>
            </a:r>
          </a:p>
        </p:txBody>
      </p:sp>
      <p:cxnSp>
        <p:nvCxnSpPr>
          <p:cNvPr id="26" name="Yhdistin: Kulma 6">
            <a:extLst>
              <a:ext uri="{FF2B5EF4-FFF2-40B4-BE49-F238E27FC236}">
                <a16:creationId xmlns:a16="http://schemas.microsoft.com/office/drawing/2014/main" id="{05443697-8344-58CA-D477-83FD3B4F84D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71974" y="2228375"/>
            <a:ext cx="643642" cy="318000"/>
          </a:xfrm>
          <a:prstGeom prst="bentConnector3">
            <a:avLst>
              <a:gd name="adj1" fmla="val 7744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uora yhdysviiva 19">
            <a:extLst>
              <a:ext uri="{FF2B5EF4-FFF2-40B4-BE49-F238E27FC236}">
                <a16:creationId xmlns:a16="http://schemas.microsoft.com/office/drawing/2014/main" id="{D97D33B4-EE30-B86C-050B-5A05E2276D53}"/>
              </a:ext>
            </a:extLst>
          </p:cNvPr>
          <p:cNvCxnSpPr>
            <a:cxnSpLocks/>
          </p:cNvCxnSpPr>
          <p:nvPr/>
        </p:nvCxnSpPr>
        <p:spPr>
          <a:xfrm>
            <a:off x="5781612" y="2468312"/>
            <a:ext cx="0" cy="405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F3931C1-E9DE-F57A-B552-ACA8E98FB450}"/>
              </a:ext>
            </a:extLst>
          </p:cNvPr>
          <p:cNvGrpSpPr/>
          <p:nvPr/>
        </p:nvGrpSpPr>
        <p:grpSpPr>
          <a:xfrm>
            <a:off x="4057238" y="2902969"/>
            <a:ext cx="4748657" cy="384997"/>
            <a:chOff x="2616959" y="2603563"/>
            <a:chExt cx="5929163" cy="341503"/>
          </a:xfrm>
        </p:grpSpPr>
        <p:cxnSp>
          <p:nvCxnSpPr>
            <p:cNvPr id="2" name="Suora yhdysviiva 2">
              <a:extLst>
                <a:ext uri="{FF2B5EF4-FFF2-40B4-BE49-F238E27FC236}">
                  <a16:creationId xmlns:a16="http://schemas.microsoft.com/office/drawing/2014/main" id="{16E823B8-9E09-0682-5184-338C4D4D9140}"/>
                </a:ext>
              </a:extLst>
            </p:cNvPr>
            <p:cNvCxnSpPr>
              <a:cxnSpLocks/>
            </p:cNvCxnSpPr>
            <p:nvPr/>
          </p:nvCxnSpPr>
          <p:spPr>
            <a:xfrm>
              <a:off x="2616959" y="2806854"/>
              <a:ext cx="5929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uora yhdysviiva 3">
              <a:extLst>
                <a:ext uri="{FF2B5EF4-FFF2-40B4-BE49-F238E27FC236}">
                  <a16:creationId xmlns:a16="http://schemas.microsoft.com/office/drawing/2014/main" id="{7F32FED4-1FAF-7560-4812-4B57A4F3ACD6}"/>
                </a:ext>
              </a:extLst>
            </p:cNvPr>
            <p:cNvCxnSpPr>
              <a:cxnSpLocks/>
            </p:cNvCxnSpPr>
            <p:nvPr/>
          </p:nvCxnSpPr>
          <p:spPr>
            <a:xfrm>
              <a:off x="6578734" y="2668642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uora yhdysviiva 11">
              <a:extLst>
                <a:ext uri="{FF2B5EF4-FFF2-40B4-BE49-F238E27FC236}">
                  <a16:creationId xmlns:a16="http://schemas.microsoft.com/office/drawing/2014/main" id="{B88997E1-A998-CEA3-0F21-EB95A333F11E}"/>
                </a:ext>
              </a:extLst>
            </p:cNvPr>
            <p:cNvCxnSpPr>
              <a:cxnSpLocks/>
            </p:cNvCxnSpPr>
            <p:nvPr/>
          </p:nvCxnSpPr>
          <p:spPr>
            <a:xfrm>
              <a:off x="3123964" y="2668642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uora yhdysviiva 12">
              <a:extLst>
                <a:ext uri="{FF2B5EF4-FFF2-40B4-BE49-F238E27FC236}">
                  <a16:creationId xmlns:a16="http://schemas.microsoft.com/office/drawing/2014/main" id="{39419BE6-9E44-B632-0989-4BEA5C0FA303}"/>
                </a:ext>
              </a:extLst>
            </p:cNvPr>
            <p:cNvCxnSpPr>
              <a:cxnSpLocks/>
            </p:cNvCxnSpPr>
            <p:nvPr/>
          </p:nvCxnSpPr>
          <p:spPr>
            <a:xfrm>
              <a:off x="4498073" y="2668642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uora yhdysviiva 13">
              <a:extLst>
                <a:ext uri="{FF2B5EF4-FFF2-40B4-BE49-F238E27FC236}">
                  <a16:creationId xmlns:a16="http://schemas.microsoft.com/office/drawing/2014/main" id="{1FF597C3-F8E4-DD3C-3297-5B4674E88F38}"/>
                </a:ext>
              </a:extLst>
            </p:cNvPr>
            <p:cNvCxnSpPr>
              <a:cxnSpLocks/>
            </p:cNvCxnSpPr>
            <p:nvPr/>
          </p:nvCxnSpPr>
          <p:spPr>
            <a:xfrm>
              <a:off x="3832325" y="2650307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uora yhdysviiva 14">
              <a:extLst>
                <a:ext uri="{FF2B5EF4-FFF2-40B4-BE49-F238E27FC236}">
                  <a16:creationId xmlns:a16="http://schemas.microsoft.com/office/drawing/2014/main" id="{D9EF1716-1ADE-4C27-DA48-24590EDBCF49}"/>
                </a:ext>
              </a:extLst>
            </p:cNvPr>
            <p:cNvCxnSpPr>
              <a:cxnSpLocks/>
            </p:cNvCxnSpPr>
            <p:nvPr/>
          </p:nvCxnSpPr>
          <p:spPr>
            <a:xfrm>
              <a:off x="5204624" y="2668642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uora yhdysviiva 15">
              <a:extLst>
                <a:ext uri="{FF2B5EF4-FFF2-40B4-BE49-F238E27FC236}">
                  <a16:creationId xmlns:a16="http://schemas.microsoft.com/office/drawing/2014/main" id="{A0AFE3B1-1F4F-F1E0-B8F5-9DF5ACA4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912985" y="2650307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uora yhdysviiva 29">
              <a:extLst>
                <a:ext uri="{FF2B5EF4-FFF2-40B4-BE49-F238E27FC236}">
                  <a16:creationId xmlns:a16="http://schemas.microsoft.com/office/drawing/2014/main" id="{6F22BBFF-101D-BC14-C114-8D58024890BF}"/>
                </a:ext>
              </a:extLst>
            </p:cNvPr>
            <p:cNvCxnSpPr>
              <a:cxnSpLocks/>
            </p:cNvCxnSpPr>
            <p:nvPr/>
          </p:nvCxnSpPr>
          <p:spPr>
            <a:xfrm>
              <a:off x="7909346" y="2666221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uora yhdysviiva 31">
              <a:extLst>
                <a:ext uri="{FF2B5EF4-FFF2-40B4-BE49-F238E27FC236}">
                  <a16:creationId xmlns:a16="http://schemas.microsoft.com/office/drawing/2014/main" id="{C3D59032-86E9-4CA0-2460-C900C88FE297}"/>
                </a:ext>
              </a:extLst>
            </p:cNvPr>
            <p:cNvCxnSpPr>
              <a:cxnSpLocks/>
            </p:cNvCxnSpPr>
            <p:nvPr/>
          </p:nvCxnSpPr>
          <p:spPr>
            <a:xfrm>
              <a:off x="7243597" y="2647886"/>
              <a:ext cx="0" cy="276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Suorakulmio 10">
              <a:extLst>
                <a:ext uri="{FF2B5EF4-FFF2-40B4-BE49-F238E27FC236}">
                  <a16:creationId xmlns:a16="http://schemas.microsoft.com/office/drawing/2014/main" id="{0CBAAECF-F898-8922-AC7B-63D1E1E5478E}"/>
                </a:ext>
              </a:extLst>
            </p:cNvPr>
            <p:cNvSpPr/>
            <p:nvPr/>
          </p:nvSpPr>
          <p:spPr>
            <a:xfrm>
              <a:off x="4396630" y="2603563"/>
              <a:ext cx="888998" cy="195262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9" name="Suorakulmio 33">
              <a:extLst>
                <a:ext uri="{FF2B5EF4-FFF2-40B4-BE49-F238E27FC236}">
                  <a16:creationId xmlns:a16="http://schemas.microsoft.com/office/drawing/2014/main" id="{0F18B890-E0E9-D8AD-EC2E-3E913AA3633A}"/>
                </a:ext>
              </a:extLst>
            </p:cNvPr>
            <p:cNvSpPr/>
            <p:nvPr/>
          </p:nvSpPr>
          <p:spPr>
            <a:xfrm>
              <a:off x="6669900" y="2611592"/>
              <a:ext cx="1410872" cy="195262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cxnSp>
        <p:nvCxnSpPr>
          <p:cNvPr id="30" name="Suora yhdysviiva 40">
            <a:extLst>
              <a:ext uri="{FF2B5EF4-FFF2-40B4-BE49-F238E27FC236}">
                <a16:creationId xmlns:a16="http://schemas.microsoft.com/office/drawing/2014/main" id="{5851F6EC-2EFD-D294-D25B-01ED3AD23529}"/>
              </a:ext>
            </a:extLst>
          </p:cNvPr>
          <p:cNvCxnSpPr>
            <a:cxnSpLocks/>
          </p:cNvCxnSpPr>
          <p:nvPr/>
        </p:nvCxnSpPr>
        <p:spPr>
          <a:xfrm>
            <a:off x="7972021" y="2412586"/>
            <a:ext cx="12400" cy="499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uora yhdysviiva 42">
            <a:extLst>
              <a:ext uri="{FF2B5EF4-FFF2-40B4-BE49-F238E27FC236}">
                <a16:creationId xmlns:a16="http://schemas.microsoft.com/office/drawing/2014/main" id="{0663AAE4-34B9-C9BA-AF2E-B3D40444D49E}"/>
              </a:ext>
            </a:extLst>
          </p:cNvPr>
          <p:cNvCxnSpPr>
            <a:cxnSpLocks/>
          </p:cNvCxnSpPr>
          <p:nvPr/>
        </p:nvCxnSpPr>
        <p:spPr>
          <a:xfrm>
            <a:off x="6003976" y="3287966"/>
            <a:ext cx="0" cy="1059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43">
            <a:extLst>
              <a:ext uri="{FF2B5EF4-FFF2-40B4-BE49-F238E27FC236}">
                <a16:creationId xmlns:a16="http://schemas.microsoft.com/office/drawing/2014/main" id="{75970977-4484-19F2-7657-A031CA35817C}"/>
              </a:ext>
            </a:extLst>
          </p:cNvPr>
          <p:cNvCxnSpPr>
            <a:cxnSpLocks/>
          </p:cNvCxnSpPr>
          <p:nvPr/>
        </p:nvCxnSpPr>
        <p:spPr>
          <a:xfrm>
            <a:off x="6435227" y="3287966"/>
            <a:ext cx="0" cy="700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Yhdistin: Kulma 48">
            <a:extLst>
              <a:ext uri="{FF2B5EF4-FFF2-40B4-BE49-F238E27FC236}">
                <a16:creationId xmlns:a16="http://schemas.microsoft.com/office/drawing/2014/main" id="{07414E36-BBEC-EB89-1609-6BC4A2067DF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70902" y="3304508"/>
            <a:ext cx="868490" cy="81730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50">
            <a:extLst>
              <a:ext uri="{FF2B5EF4-FFF2-40B4-BE49-F238E27FC236}">
                <a16:creationId xmlns:a16="http://schemas.microsoft.com/office/drawing/2014/main" id="{FC8347F7-0F2F-4DE6-9DB6-8BAC0FFBF3F6}"/>
              </a:ext>
            </a:extLst>
          </p:cNvPr>
          <p:cNvCxnSpPr>
            <a:cxnSpLocks/>
          </p:cNvCxnSpPr>
          <p:nvPr/>
        </p:nvCxnSpPr>
        <p:spPr>
          <a:xfrm>
            <a:off x="7863841" y="3287966"/>
            <a:ext cx="0" cy="6627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iruutu 1">
            <a:extLst>
              <a:ext uri="{FF2B5EF4-FFF2-40B4-BE49-F238E27FC236}">
                <a16:creationId xmlns:a16="http://schemas.microsoft.com/office/drawing/2014/main" id="{FB43D363-8FC8-4F54-82AB-3DB8318FDABE}"/>
              </a:ext>
            </a:extLst>
          </p:cNvPr>
          <p:cNvSpPr txBox="1"/>
          <p:nvPr/>
        </p:nvSpPr>
        <p:spPr>
          <a:xfrm>
            <a:off x="2484393" y="216093"/>
            <a:ext cx="4175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Baskerville Old Face" panose="02020602080505020303" pitchFamily="18" charset="0"/>
              </a:rPr>
              <a:t>Suomalaisen ydinvoiman historia</a:t>
            </a:r>
          </a:p>
        </p:txBody>
      </p:sp>
      <p:sp>
        <p:nvSpPr>
          <p:cNvPr id="103" name="Tekstiruutu 1">
            <a:extLst>
              <a:ext uri="{FF2B5EF4-FFF2-40B4-BE49-F238E27FC236}">
                <a16:creationId xmlns:a16="http://schemas.microsoft.com/office/drawing/2014/main" id="{E4167396-91A9-1DD8-7A2D-C8A8EBA37B5D}"/>
              </a:ext>
            </a:extLst>
          </p:cNvPr>
          <p:cNvSpPr txBox="1"/>
          <p:nvPr/>
        </p:nvSpPr>
        <p:spPr>
          <a:xfrm>
            <a:off x="5410430" y="1092385"/>
            <a:ext cx="218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  <a:latin typeface="Baskerville Old Face" panose="02020602080505020303" pitchFamily="18" charset="0"/>
              </a:rPr>
              <a:t>Tavanomainen versio</a:t>
            </a:r>
          </a:p>
        </p:txBody>
      </p:sp>
      <p:sp>
        <p:nvSpPr>
          <p:cNvPr id="104" name="Tekstiruutu 1">
            <a:extLst>
              <a:ext uri="{FF2B5EF4-FFF2-40B4-BE49-F238E27FC236}">
                <a16:creationId xmlns:a16="http://schemas.microsoft.com/office/drawing/2014/main" id="{3C5AA706-F500-555C-F488-39AE725AE0CD}"/>
              </a:ext>
            </a:extLst>
          </p:cNvPr>
          <p:cNvSpPr txBox="1"/>
          <p:nvPr/>
        </p:nvSpPr>
        <p:spPr>
          <a:xfrm>
            <a:off x="289275" y="1142122"/>
            <a:ext cx="219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  <a:latin typeface="Baskerville Old Face" panose="02020602080505020303" pitchFamily="18" charset="0"/>
              </a:rPr>
              <a:t>Uusi versio taustoista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6668015-4B0D-059B-79EA-8941F4AB11FB}"/>
              </a:ext>
            </a:extLst>
          </p:cNvPr>
          <p:cNvCxnSpPr>
            <a:cxnSpLocks/>
          </p:cNvCxnSpPr>
          <p:nvPr/>
        </p:nvCxnSpPr>
        <p:spPr>
          <a:xfrm flipH="1">
            <a:off x="3260051" y="1218924"/>
            <a:ext cx="2021" cy="553987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D45EB9F-2874-CFA3-B801-6B2E26F09243}"/>
              </a:ext>
            </a:extLst>
          </p:cNvPr>
          <p:cNvSpPr txBox="1"/>
          <p:nvPr/>
        </p:nvSpPr>
        <p:spPr>
          <a:xfrm>
            <a:off x="4057238" y="5739629"/>
            <a:ext cx="1267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Erkki Laurila</a:t>
            </a:r>
          </a:p>
          <a:p>
            <a:r>
              <a:rPr lang="en-GB" sz="1600" dirty="0"/>
              <a:t>1913 – 1998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D1EFF43-DE58-84FF-C47B-24776918430C}"/>
              </a:ext>
            </a:extLst>
          </p:cNvPr>
          <p:cNvSpPr txBox="1"/>
          <p:nvPr/>
        </p:nvSpPr>
        <p:spPr>
          <a:xfrm>
            <a:off x="5559397" y="5739629"/>
            <a:ext cx="1270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Pekka </a:t>
            </a:r>
            <a:r>
              <a:rPr lang="en-GB" sz="1600" dirty="0" err="1"/>
              <a:t>Jauho</a:t>
            </a:r>
            <a:endParaRPr lang="en-GB" sz="1600" dirty="0"/>
          </a:p>
          <a:p>
            <a:r>
              <a:rPr lang="en-GB" sz="1600" dirty="0"/>
              <a:t>1923 – 2015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03C5CDB-0824-013B-6BB6-4EFC0BB579EF}"/>
              </a:ext>
            </a:extLst>
          </p:cNvPr>
          <p:cNvSpPr txBox="1"/>
          <p:nvPr/>
        </p:nvSpPr>
        <p:spPr>
          <a:xfrm>
            <a:off x="7081579" y="5739630"/>
            <a:ext cx="18133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Jorma K. Miettinen</a:t>
            </a:r>
          </a:p>
          <a:p>
            <a:r>
              <a:rPr lang="en-GB" sz="1600" dirty="0"/>
              <a:t>      1921 – 2017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5BDA0B2-D134-5BDF-1639-621C1266EBDC}"/>
              </a:ext>
            </a:extLst>
          </p:cNvPr>
          <p:cNvSpPr txBox="1"/>
          <p:nvPr/>
        </p:nvSpPr>
        <p:spPr>
          <a:xfrm>
            <a:off x="5118676" y="5286287"/>
            <a:ext cx="2377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Baskerville Old Face" panose="02020602080505020303" pitchFamily="18" charset="0"/>
              </a:rPr>
              <a:t>Akateemisia</a:t>
            </a:r>
            <a:r>
              <a:rPr lang="en-GB" sz="1600" dirty="0">
                <a:latin typeface="Baskerville Old Face" panose="02020602080505020303" pitchFamily="18" charset="0"/>
              </a:rPr>
              <a:t> </a:t>
            </a:r>
            <a:r>
              <a:rPr lang="en-GB" sz="1600" dirty="0" err="1">
                <a:latin typeface="Baskerville Old Face" panose="02020602080505020303" pitchFamily="18" charset="0"/>
              </a:rPr>
              <a:t>auktoriteetteja</a:t>
            </a:r>
            <a:endParaRPr lang="en-FI" sz="1600" dirty="0">
              <a:latin typeface="Baskerville Old Face" panose="02020602080505020303" pitchFamily="18" charset="0"/>
            </a:endParaRP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ED5F051-713B-501F-33AE-DA3027BD2DEA}"/>
              </a:ext>
            </a:extLst>
          </p:cNvPr>
          <p:cNvCxnSpPr>
            <a:cxnSpLocks/>
          </p:cNvCxnSpPr>
          <p:nvPr/>
        </p:nvCxnSpPr>
        <p:spPr>
          <a:xfrm flipH="1">
            <a:off x="290553" y="2470976"/>
            <a:ext cx="1974768" cy="0"/>
          </a:xfrm>
          <a:prstGeom prst="line">
            <a:avLst/>
          </a:prstGeom>
          <a:ln w="190500">
            <a:solidFill>
              <a:schemeClr val="accent6">
                <a:lumMod val="75000"/>
              </a:schemeClr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05AD9362-D98D-794C-7A56-0AAD114C4E52}"/>
              </a:ext>
            </a:extLst>
          </p:cNvPr>
          <p:cNvCxnSpPr>
            <a:cxnSpLocks/>
          </p:cNvCxnSpPr>
          <p:nvPr/>
        </p:nvCxnSpPr>
        <p:spPr>
          <a:xfrm flipH="1">
            <a:off x="290553" y="3921162"/>
            <a:ext cx="1974768" cy="0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120469E-C264-91BB-814E-DABEA8A3B880}"/>
              </a:ext>
            </a:extLst>
          </p:cNvPr>
          <p:cNvCxnSpPr>
            <a:cxnSpLocks/>
          </p:cNvCxnSpPr>
          <p:nvPr/>
        </p:nvCxnSpPr>
        <p:spPr>
          <a:xfrm flipH="1">
            <a:off x="290553" y="5373965"/>
            <a:ext cx="1974768" cy="0"/>
          </a:xfrm>
          <a:prstGeom prst="line">
            <a:avLst/>
          </a:prstGeom>
          <a:ln w="190500">
            <a:solidFill>
              <a:schemeClr val="accent4">
                <a:lumMod val="75000"/>
              </a:schemeClr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C0433F49-E081-231E-6C6B-DC7BC09E604A}"/>
              </a:ext>
            </a:extLst>
          </p:cNvPr>
          <p:cNvSpPr txBox="1"/>
          <p:nvPr/>
        </p:nvSpPr>
        <p:spPr>
          <a:xfrm>
            <a:off x="1098628" y="4607265"/>
            <a:ext cx="1267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Erkki Laurila</a:t>
            </a:r>
          </a:p>
          <a:p>
            <a:r>
              <a:rPr lang="en-GB" sz="1600" dirty="0"/>
              <a:t>1913 – 1998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F4A7810-EA49-7B7C-99CA-2E5300A87A2C}"/>
              </a:ext>
            </a:extLst>
          </p:cNvPr>
          <p:cNvSpPr txBox="1"/>
          <p:nvPr/>
        </p:nvSpPr>
        <p:spPr>
          <a:xfrm>
            <a:off x="1098628" y="3155309"/>
            <a:ext cx="15749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Lennart Simons</a:t>
            </a:r>
          </a:p>
          <a:p>
            <a:r>
              <a:rPr lang="en-GB" sz="1600" dirty="0"/>
              <a:t>1905 – 1986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C588777-6A4A-CF1C-72B3-71A405FD8C3F}"/>
              </a:ext>
            </a:extLst>
          </p:cNvPr>
          <p:cNvSpPr txBox="1"/>
          <p:nvPr/>
        </p:nvSpPr>
        <p:spPr>
          <a:xfrm>
            <a:off x="1090165" y="1703353"/>
            <a:ext cx="1269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A.I. Virtanen</a:t>
            </a:r>
          </a:p>
          <a:p>
            <a:r>
              <a:rPr lang="en-GB" sz="1600" dirty="0"/>
              <a:t>1895 – 1973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01B744E-05B2-F676-FCCE-991F37ECDBA2}"/>
              </a:ext>
            </a:extLst>
          </p:cNvPr>
          <p:cNvSpPr txBox="1"/>
          <p:nvPr/>
        </p:nvSpPr>
        <p:spPr>
          <a:xfrm>
            <a:off x="1102460" y="5925247"/>
            <a:ext cx="1631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Runar </a:t>
            </a:r>
            <a:r>
              <a:rPr lang="en-GB" sz="1600" dirty="0" err="1"/>
              <a:t>Gåsström</a:t>
            </a:r>
            <a:endParaRPr lang="en-GB" sz="1600" dirty="0"/>
          </a:p>
          <a:p>
            <a:r>
              <a:rPr lang="en-GB" sz="1600" dirty="0"/>
              <a:t>1914 – 1997</a:t>
            </a:r>
          </a:p>
        </p:txBody>
      </p:sp>
    </p:spTree>
    <p:extLst>
      <p:ext uri="{BB962C8B-B14F-4D97-AF65-F5344CB8AC3E}">
        <p14:creationId xmlns:p14="http://schemas.microsoft.com/office/powerpoint/2010/main" val="428289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26" grpId="0"/>
      <p:bldP spid="127" grpId="0"/>
      <p:bldP spid="128" grpId="0"/>
      <p:bldP spid="1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7CBB3-A4F5-3858-3198-4255833E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23E646-A3AE-94B2-DB72-3C106A9402D7}"/>
              </a:ext>
            </a:extLst>
          </p:cNvPr>
          <p:cNvCxnSpPr>
            <a:cxnSpLocks/>
          </p:cNvCxnSpPr>
          <p:nvPr/>
        </p:nvCxnSpPr>
        <p:spPr>
          <a:xfrm>
            <a:off x="1121229" y="1632614"/>
            <a:ext cx="0" cy="26669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kstiruutu 1">
            <a:extLst>
              <a:ext uri="{FF2B5EF4-FFF2-40B4-BE49-F238E27FC236}">
                <a16:creationId xmlns:a16="http://schemas.microsoft.com/office/drawing/2014/main" id="{43A3CE17-BC78-2AFE-13D6-F6B661EFD9B5}"/>
              </a:ext>
            </a:extLst>
          </p:cNvPr>
          <p:cNvSpPr txBox="1"/>
          <p:nvPr/>
        </p:nvSpPr>
        <p:spPr>
          <a:xfrm>
            <a:off x="465040" y="195873"/>
            <a:ext cx="7754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Suomen ydinfysiikan alku: Lennart Simons Kööpenhaminassa</a:t>
            </a:r>
          </a:p>
          <a:p>
            <a:pPr algn="ctr"/>
            <a:r>
              <a:rPr lang="fi-FI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1938 - 1940</a:t>
            </a:r>
          </a:p>
        </p:txBody>
      </p:sp>
      <p:sp>
        <p:nvSpPr>
          <p:cNvPr id="5" name="Tekstiruutu 2">
            <a:extLst>
              <a:ext uri="{FF2B5EF4-FFF2-40B4-BE49-F238E27FC236}">
                <a16:creationId xmlns:a16="http://schemas.microsoft.com/office/drawing/2014/main" id="{B36951C9-730A-6D00-3D0F-96F68CD70917}"/>
              </a:ext>
            </a:extLst>
          </p:cNvPr>
          <p:cNvSpPr txBox="1"/>
          <p:nvPr/>
        </p:nvSpPr>
        <p:spPr>
          <a:xfrm>
            <a:off x="1273629" y="4025662"/>
            <a:ext cx="2955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1941: Fysiikan professuuri </a:t>
            </a:r>
          </a:p>
          <a:p>
            <a:r>
              <a:rPr lang="fi-FI" dirty="0"/>
              <a:t>             Helsingin yliopistossa</a:t>
            </a:r>
          </a:p>
        </p:txBody>
      </p:sp>
      <p:sp>
        <p:nvSpPr>
          <p:cNvPr id="19" name="Tekstiruutu 19">
            <a:extLst>
              <a:ext uri="{FF2B5EF4-FFF2-40B4-BE49-F238E27FC236}">
                <a16:creationId xmlns:a16="http://schemas.microsoft.com/office/drawing/2014/main" id="{D8D81547-6569-9F02-9939-32EB0F4D8E09}"/>
              </a:ext>
            </a:extLst>
          </p:cNvPr>
          <p:cNvSpPr txBox="1"/>
          <p:nvPr/>
        </p:nvSpPr>
        <p:spPr>
          <a:xfrm>
            <a:off x="6057400" y="5228863"/>
            <a:ext cx="2161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>
                <a:solidFill>
                  <a:srgbClr val="FF0000"/>
                </a:solidFill>
              </a:rPr>
              <a:t>Uraanin fissio</a:t>
            </a:r>
          </a:p>
        </p:txBody>
      </p:sp>
      <p:pic>
        <p:nvPicPr>
          <p:cNvPr id="21" name="Picture 2" descr="Lennart Simons vuonna 1955.">
            <a:extLst>
              <a:ext uri="{FF2B5EF4-FFF2-40B4-BE49-F238E27FC236}">
                <a16:creationId xmlns:a16="http://schemas.microsoft.com/office/drawing/2014/main" id="{6132E0B1-28A5-59F2-3A69-CC7A3D260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213" y="965259"/>
            <a:ext cx="1468301" cy="219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9F81F65-EC59-E6B7-A84A-F3E697FE9896}"/>
              </a:ext>
            </a:extLst>
          </p:cNvPr>
          <p:cNvCxnSpPr>
            <a:cxnSpLocks/>
          </p:cNvCxnSpPr>
          <p:nvPr/>
        </p:nvCxnSpPr>
        <p:spPr>
          <a:xfrm>
            <a:off x="1273629" y="3429000"/>
            <a:ext cx="0" cy="8705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308EC09-6B56-C58C-CB3E-FB387B348F2A}"/>
              </a:ext>
            </a:extLst>
          </p:cNvPr>
          <p:cNvCxnSpPr>
            <a:cxnSpLocks/>
          </p:cNvCxnSpPr>
          <p:nvPr/>
        </p:nvCxnSpPr>
        <p:spPr>
          <a:xfrm flipH="1">
            <a:off x="737362" y="3422398"/>
            <a:ext cx="1974768" cy="0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FE23F73-C643-0DBF-8400-62B0DCB8E38A}"/>
              </a:ext>
            </a:extLst>
          </p:cNvPr>
          <p:cNvSpPr txBox="1"/>
          <p:nvPr/>
        </p:nvSpPr>
        <p:spPr>
          <a:xfrm>
            <a:off x="1179051" y="1556769"/>
            <a:ext cx="3977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Simons </a:t>
            </a:r>
            <a:r>
              <a:rPr lang="en-GB" dirty="0" err="1"/>
              <a:t>vierailevana</a:t>
            </a:r>
            <a:r>
              <a:rPr lang="en-GB" dirty="0"/>
              <a:t> </a:t>
            </a:r>
            <a:r>
              <a:rPr lang="en-GB" dirty="0" err="1"/>
              <a:t>tutkija</a:t>
            </a:r>
            <a:r>
              <a:rPr lang="en-GB" dirty="0"/>
              <a:t> Niels Bohr-</a:t>
            </a:r>
          </a:p>
          <a:p>
            <a:r>
              <a:rPr lang="en-GB" dirty="0" err="1"/>
              <a:t>instituutissa</a:t>
            </a:r>
            <a:r>
              <a:rPr lang="en-GB" dirty="0"/>
              <a:t> </a:t>
            </a:r>
            <a:r>
              <a:rPr lang="en-GB" dirty="0" err="1"/>
              <a:t>Kööpenhaminassa</a:t>
            </a:r>
            <a:r>
              <a:rPr lang="en-GB" dirty="0"/>
              <a:t> </a:t>
            </a:r>
            <a:endParaRPr lang="en-FI" dirty="0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F9281C22-47A3-4796-DAF0-AD0BAD8EA64E}"/>
              </a:ext>
            </a:extLst>
          </p:cNvPr>
          <p:cNvCxnSpPr>
            <a:cxnSpLocks/>
          </p:cNvCxnSpPr>
          <p:nvPr/>
        </p:nvCxnSpPr>
        <p:spPr>
          <a:xfrm>
            <a:off x="4608874" y="2040407"/>
            <a:ext cx="3292929" cy="296642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45C1196-53FC-7828-635C-1DF159D11596}"/>
              </a:ext>
            </a:extLst>
          </p:cNvPr>
          <p:cNvSpPr txBox="1"/>
          <p:nvPr/>
        </p:nvSpPr>
        <p:spPr>
          <a:xfrm>
            <a:off x="504586" y="1143835"/>
            <a:ext cx="1233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1938-1940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3724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0275B338-F444-40A6-B37B-F09CC318C6E4}"/>
              </a:ext>
            </a:extLst>
          </p:cNvPr>
          <p:cNvSpPr txBox="1"/>
          <p:nvPr/>
        </p:nvSpPr>
        <p:spPr>
          <a:xfrm>
            <a:off x="3704829" y="1048887"/>
            <a:ext cx="5352085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Otto Hahn Berliinissä sekä Lise Meitner ja O.R. Frisch Kööpenhaminassa tekevät hämmästyttävän löydön uraanin atomiytimen halkeamisesta, eli fissiosta 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O.R. Frisch tekee ensimmäiset suorat havainnot </a:t>
            </a:r>
          </a:p>
          <a:p>
            <a:r>
              <a:rPr lang="fi-FI" dirty="0"/>
              <a:t>uraanin fissiosta. </a:t>
            </a:r>
            <a:r>
              <a:rPr lang="fi-FI" b="1" dirty="0"/>
              <a:t>Lennart Simons</a:t>
            </a:r>
            <a:r>
              <a:rPr lang="fi-FI" dirty="0"/>
              <a:t> avustaa kokeiden teossa, ja ryhtyy itsekin tutkimaan fissiota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11DFC890-6C34-44CE-8910-CB9DE9FF47C4}"/>
              </a:ext>
            </a:extLst>
          </p:cNvPr>
          <p:cNvSpPr txBox="1"/>
          <p:nvPr/>
        </p:nvSpPr>
        <p:spPr>
          <a:xfrm>
            <a:off x="2592932" y="275696"/>
            <a:ext cx="3958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Uraanin fissio ja</a:t>
            </a:r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 atomipommi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D0EDC7EC-A613-4904-AD8F-0BE04C11A78A}"/>
              </a:ext>
            </a:extLst>
          </p:cNvPr>
          <p:cNvSpPr txBox="1"/>
          <p:nvPr/>
        </p:nvSpPr>
        <p:spPr>
          <a:xfrm>
            <a:off x="4714747" y="2165187"/>
            <a:ext cx="294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800" i="1" dirty="0">
                <a:solidFill>
                  <a:schemeClr val="tx1">
                    <a:alpha val="25000"/>
                  </a:schemeClr>
                </a:solidFill>
                <a:latin typeface="Bernard MT Condensed" panose="02050806060905020404" pitchFamily="18" charset="0"/>
              </a:rPr>
              <a:t>1938 - 1939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FF6F5DD-0B15-4A4E-A83B-8B86B5A02537}"/>
              </a:ext>
            </a:extLst>
          </p:cNvPr>
          <p:cNvSpPr txBox="1"/>
          <p:nvPr/>
        </p:nvSpPr>
        <p:spPr>
          <a:xfrm>
            <a:off x="87086" y="3747145"/>
            <a:ext cx="3650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Otto Hahn ja Lise Meitner Berliinin </a:t>
            </a:r>
          </a:p>
          <a:p>
            <a:r>
              <a:rPr lang="fi-FI" dirty="0"/>
              <a:t>laboratoriossaan n. 1910</a:t>
            </a:r>
          </a:p>
        </p:txBody>
      </p:sp>
      <p:pic>
        <p:nvPicPr>
          <p:cNvPr id="11" name="Picture 2" descr="Otto Hahn and Lise Meitner in their laboratory in about 1910, KWI,... |  Download Scientific Diagram">
            <a:extLst>
              <a:ext uri="{FF2B5EF4-FFF2-40B4-BE49-F238E27FC236}">
                <a16:creationId xmlns:a16="http://schemas.microsoft.com/office/drawing/2014/main" id="{5D9F4827-A702-4EBA-9946-82E670A4E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74" y="1307026"/>
            <a:ext cx="3164983" cy="236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orakulmio: Pyöristetyt kulmat 1">
            <a:extLst>
              <a:ext uri="{FF2B5EF4-FFF2-40B4-BE49-F238E27FC236}">
                <a16:creationId xmlns:a16="http://schemas.microsoft.com/office/drawing/2014/main" id="{0E26626C-AAB7-421B-B612-EA363E4AAB28}"/>
              </a:ext>
            </a:extLst>
          </p:cNvPr>
          <p:cNvSpPr/>
          <p:nvPr/>
        </p:nvSpPr>
        <p:spPr>
          <a:xfrm>
            <a:off x="87086" y="1048887"/>
            <a:ext cx="3536546" cy="3484880"/>
          </a:xfrm>
          <a:prstGeom prst="roundRect">
            <a:avLst>
              <a:gd name="adj" fmla="val 413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26" name="Picture 2" descr="How Japan and the U.S. Reconciled After Hiroshima, Nagasaki | Time">
            <a:extLst>
              <a:ext uri="{FF2B5EF4-FFF2-40B4-BE49-F238E27FC236}">
                <a16:creationId xmlns:a16="http://schemas.microsoft.com/office/drawing/2014/main" id="{D9508F55-2178-41BE-B203-508CCBD62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28" y="4229411"/>
            <a:ext cx="2068286" cy="255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iruutu 10">
            <a:extLst>
              <a:ext uri="{FF2B5EF4-FFF2-40B4-BE49-F238E27FC236}">
                <a16:creationId xmlns:a16="http://schemas.microsoft.com/office/drawing/2014/main" id="{03814F66-8276-4FC2-BFB2-83C66CE346D4}"/>
              </a:ext>
            </a:extLst>
          </p:cNvPr>
          <p:cNvSpPr txBox="1"/>
          <p:nvPr/>
        </p:nvSpPr>
        <p:spPr>
          <a:xfrm>
            <a:off x="2537900" y="5070449"/>
            <a:ext cx="435369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O.R. Frisch osallistuu Manhattanprojektiin</a:t>
            </a:r>
          </a:p>
          <a:p>
            <a:r>
              <a:rPr lang="fi-FI" dirty="0"/>
              <a:t>USA:ssa, jossa valmistetaan atomipommi</a:t>
            </a:r>
          </a:p>
          <a:p>
            <a:r>
              <a:rPr lang="fi-FI" dirty="0"/>
              <a:t> 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4CA33A47-CD53-4385-8D9B-460FC8AAE825}"/>
              </a:ext>
            </a:extLst>
          </p:cNvPr>
          <p:cNvSpPr txBox="1"/>
          <p:nvPr/>
        </p:nvSpPr>
        <p:spPr>
          <a:xfrm>
            <a:off x="3243831" y="5693007"/>
            <a:ext cx="294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800" i="1" dirty="0">
                <a:solidFill>
                  <a:schemeClr val="tx1">
                    <a:alpha val="25000"/>
                  </a:schemeClr>
                </a:solidFill>
                <a:latin typeface="Bernard MT Condensed" panose="02050806060905020404" pitchFamily="18" charset="0"/>
              </a:rPr>
              <a:t>1942 - 1945</a:t>
            </a:r>
          </a:p>
        </p:txBody>
      </p:sp>
    </p:spTree>
    <p:extLst>
      <p:ext uri="{BB962C8B-B14F-4D97-AF65-F5344CB8AC3E}">
        <p14:creationId xmlns:p14="http://schemas.microsoft.com/office/powerpoint/2010/main" val="53800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42A1D9A5-7F5D-4C4E-9C1B-F6BBA9C633D3}"/>
              </a:ext>
            </a:extLst>
          </p:cNvPr>
          <p:cNvSpPr txBox="1"/>
          <p:nvPr/>
        </p:nvSpPr>
        <p:spPr>
          <a:xfrm>
            <a:off x="1591389" y="192969"/>
            <a:ext cx="5958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Atomitutkijat sodan jälkeen: Simonsilla nostetta</a:t>
            </a:r>
          </a:p>
        </p:txBody>
      </p:sp>
      <p:pic>
        <p:nvPicPr>
          <p:cNvPr id="3" name="Kuva 2" descr="Kuva, joka sisältää kohteen henkilö, ulko, ryhmä, seisominen&#10;&#10;Kuvaus luotu automaattisesti">
            <a:extLst>
              <a:ext uri="{FF2B5EF4-FFF2-40B4-BE49-F238E27FC236}">
                <a16:creationId xmlns:a16="http://schemas.microsoft.com/office/drawing/2014/main" id="{56E9500E-6AB1-4D81-986A-48AB85AAD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9334"/>
            <a:ext cx="4705999" cy="3687458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CF235B5A-BBB2-42D8-8DC5-4465FA7EDED4}"/>
              </a:ext>
            </a:extLst>
          </p:cNvPr>
          <p:cNvSpPr txBox="1"/>
          <p:nvPr/>
        </p:nvSpPr>
        <p:spPr>
          <a:xfrm>
            <a:off x="4838934" y="1235735"/>
            <a:ext cx="39464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Lise Meitner oli hetken aikaa atomi-</a:t>
            </a:r>
          </a:p>
          <a:p>
            <a:r>
              <a:rPr lang="fi-FI" dirty="0"/>
              <a:t>pommitusten jälkeen hyvin kuuluisa.</a:t>
            </a:r>
          </a:p>
          <a:p>
            <a:endParaRPr lang="fi-FI" dirty="0"/>
          </a:p>
          <a:p>
            <a:r>
              <a:rPr lang="fi-FI" dirty="0"/>
              <a:t>Hän vieraili Suomessa 1947 Simonsin </a:t>
            </a:r>
          </a:p>
          <a:p>
            <a:r>
              <a:rPr lang="fi-FI" dirty="0"/>
              <a:t>kutsusta. Kuva Simonsin kodin pihalta</a:t>
            </a:r>
          </a:p>
        </p:txBody>
      </p:sp>
      <p:pic>
        <p:nvPicPr>
          <p:cNvPr id="9" name="Picture 7" descr="A person and person standing in front of a house&#10;&#10;Description automatically generated with low confidence">
            <a:extLst>
              <a:ext uri="{FF2B5EF4-FFF2-40B4-BE49-F238E27FC236}">
                <a16:creationId xmlns:a16="http://schemas.microsoft.com/office/drawing/2014/main" id="{54044FDB-F1FD-C50C-CD97-11F362772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730" y="3806190"/>
            <a:ext cx="4573270" cy="3051810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14FA3D1B-C6D0-2472-2665-E8552BEB3B4D}"/>
              </a:ext>
            </a:extLst>
          </p:cNvPr>
          <p:cNvSpPr txBox="1"/>
          <p:nvPr/>
        </p:nvSpPr>
        <p:spPr>
          <a:xfrm>
            <a:off x="1028785" y="6064866"/>
            <a:ext cx="35210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O.R. Frisch Simonsien luona 1968</a:t>
            </a:r>
          </a:p>
        </p:txBody>
      </p:sp>
    </p:spTree>
    <p:extLst>
      <p:ext uri="{BB962C8B-B14F-4D97-AF65-F5344CB8AC3E}">
        <p14:creationId xmlns:p14="http://schemas.microsoft.com/office/powerpoint/2010/main" val="1556913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5A09DCD-D041-457F-84A2-12077CE781E3}"/>
              </a:ext>
            </a:extLst>
          </p:cNvPr>
          <p:cNvSpPr txBox="1"/>
          <p:nvPr/>
        </p:nvSpPr>
        <p:spPr>
          <a:xfrm>
            <a:off x="1461212" y="351093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1950-luku: Optimismi atomikaudesta jota ei tullut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3AF98B7-3F98-4F86-BF41-78B74C98706E}"/>
              </a:ext>
            </a:extLst>
          </p:cNvPr>
          <p:cNvSpPr txBox="1"/>
          <p:nvPr/>
        </p:nvSpPr>
        <p:spPr>
          <a:xfrm>
            <a:off x="415754" y="1360712"/>
            <a:ext cx="2844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• Uraanin fissio, atomivoima</a:t>
            </a:r>
          </a:p>
          <a:p>
            <a:r>
              <a:rPr lang="fi-FI" dirty="0"/>
              <a:t>• Radioaktiiviset isotoopit</a:t>
            </a:r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EB081620-2C8A-4F3A-9136-7159BEE971D4}"/>
              </a:ext>
            </a:extLst>
          </p:cNvPr>
          <p:cNvSpPr/>
          <p:nvPr/>
        </p:nvSpPr>
        <p:spPr>
          <a:xfrm>
            <a:off x="3378467" y="1360713"/>
            <a:ext cx="598714" cy="646331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9C358F3-FB5F-4D83-A5E8-DD1698008120}"/>
              </a:ext>
            </a:extLst>
          </p:cNvPr>
          <p:cNvSpPr txBox="1"/>
          <p:nvPr/>
        </p:nvSpPr>
        <p:spPr>
          <a:xfrm>
            <a:off x="4165675" y="1360713"/>
            <a:ext cx="2357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Sovellutuksista uusi</a:t>
            </a:r>
          </a:p>
          <a:p>
            <a:r>
              <a:rPr lang="fi-FI" dirty="0"/>
              <a:t>teollinen vallankumous</a:t>
            </a:r>
          </a:p>
        </p:txBody>
      </p:sp>
      <p:sp>
        <p:nvSpPr>
          <p:cNvPr id="6" name="Nuoli: Oikea 5">
            <a:extLst>
              <a:ext uri="{FF2B5EF4-FFF2-40B4-BE49-F238E27FC236}">
                <a16:creationId xmlns:a16="http://schemas.microsoft.com/office/drawing/2014/main" id="{EE495F9E-44B5-4867-BA1B-335ABE29BACD}"/>
              </a:ext>
            </a:extLst>
          </p:cNvPr>
          <p:cNvSpPr/>
          <p:nvPr/>
        </p:nvSpPr>
        <p:spPr>
          <a:xfrm>
            <a:off x="6618973" y="1360713"/>
            <a:ext cx="598714" cy="646331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5E055FF-336B-4646-8BAB-B9469634B27D}"/>
              </a:ext>
            </a:extLst>
          </p:cNvPr>
          <p:cNvSpPr txBox="1"/>
          <p:nvPr/>
        </p:nvSpPr>
        <p:spPr>
          <a:xfrm>
            <a:off x="7313480" y="1499212"/>
            <a:ext cx="137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ATOMIKAUSI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13E344E-F3AA-4B73-B4EB-455DFD02B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09" y="2926749"/>
            <a:ext cx="2896938" cy="192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Kuva 12" descr="Kuva, joka sisältää kohteen teksti, sisä&#10;&#10;Kuvaus luotu automaattisesti">
            <a:extLst>
              <a:ext uri="{FF2B5EF4-FFF2-40B4-BE49-F238E27FC236}">
                <a16:creationId xmlns:a16="http://schemas.microsoft.com/office/drawing/2014/main" id="{07EE8761-54EF-45E7-96C5-50E21EDFA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42" y="2355957"/>
            <a:ext cx="3559170" cy="3341817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4A60F7D6-FC12-4D37-AEC0-F5C051893A86}"/>
              </a:ext>
            </a:extLst>
          </p:cNvPr>
          <p:cNvSpPr txBox="1"/>
          <p:nvPr/>
        </p:nvSpPr>
        <p:spPr>
          <a:xfrm>
            <a:off x="5989017" y="4987066"/>
            <a:ext cx="2077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1957: Ford </a:t>
            </a:r>
            <a:r>
              <a:rPr lang="fi-FI" dirty="0" err="1"/>
              <a:t>Nucleon</a:t>
            </a:r>
            <a:endParaRPr lang="fi-FI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8320C430-FA99-4E9C-93CC-F3A7B898DE6D}"/>
              </a:ext>
            </a:extLst>
          </p:cNvPr>
          <p:cNvSpPr txBox="1"/>
          <p:nvPr/>
        </p:nvSpPr>
        <p:spPr>
          <a:xfrm>
            <a:off x="6071815" y="5862018"/>
            <a:ext cx="2408032" cy="646331"/>
          </a:xfrm>
          <a:prstGeom prst="rect">
            <a:avLst/>
          </a:prstGeom>
          <a:solidFill>
            <a:srgbClr val="FF0000">
              <a:alpha val="25000"/>
            </a:srgbClr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Historian ensimmäinen </a:t>
            </a:r>
          </a:p>
          <a:p>
            <a:r>
              <a:rPr lang="fi-FI" dirty="0" err="1"/>
              <a:t>teknologiahype</a:t>
            </a:r>
            <a:r>
              <a:rPr lang="fi-FI" dirty="0"/>
              <a:t> ?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D5BD74CD-A77A-4005-AF28-888B6F299E37}"/>
              </a:ext>
            </a:extLst>
          </p:cNvPr>
          <p:cNvSpPr txBox="1"/>
          <p:nvPr/>
        </p:nvSpPr>
        <p:spPr>
          <a:xfrm>
            <a:off x="1569929" y="5815852"/>
            <a:ext cx="3097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Collier’s</a:t>
            </a:r>
            <a:r>
              <a:rPr lang="fi-FI" dirty="0"/>
              <a:t> Magazine, </a:t>
            </a:r>
            <a:r>
              <a:rPr lang="fi-FI" dirty="0" err="1"/>
              <a:t>July</a:t>
            </a:r>
            <a:r>
              <a:rPr lang="fi-FI" dirty="0"/>
              <a:t> 6, 1940</a:t>
            </a:r>
          </a:p>
        </p:txBody>
      </p:sp>
    </p:spTree>
    <p:extLst>
      <p:ext uri="{BB962C8B-B14F-4D97-AF65-F5344CB8AC3E}">
        <p14:creationId xmlns:p14="http://schemas.microsoft.com/office/powerpoint/2010/main" val="356319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85C7344F-CD47-4F79-9ED4-19CF43B38D14}"/>
              </a:ext>
            </a:extLst>
          </p:cNvPr>
          <p:cNvSpPr txBox="1"/>
          <p:nvPr/>
        </p:nvSpPr>
        <p:spPr>
          <a:xfrm>
            <a:off x="1461211" y="289447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1950-luku: Optimismi atomikaudesta jota ei tullut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712E79B-80C1-4F27-9DB5-A34A7BF0BC6C}"/>
              </a:ext>
            </a:extLst>
          </p:cNvPr>
          <p:cNvSpPr txBox="1"/>
          <p:nvPr/>
        </p:nvSpPr>
        <p:spPr>
          <a:xfrm>
            <a:off x="740228" y="1055991"/>
            <a:ext cx="749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Geneven atomitekniikan konferenssit 1955 ja 1958 olivat ennennäkemättömiä</a:t>
            </a:r>
          </a:p>
          <a:p>
            <a:r>
              <a:rPr lang="fi-FI" dirty="0"/>
              <a:t>kokouksia tieteen ja teknologian ympärillä. 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40E37C5-FE63-4061-93B9-6EDB53E92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8" y="2674695"/>
            <a:ext cx="4629554" cy="220529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A00F86A-2C40-4BBF-B98C-EFE0C1BB1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087" y="4479689"/>
            <a:ext cx="2628875" cy="228360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B40ACAB-D511-4E64-8C54-45EEC543A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651" y="2026329"/>
            <a:ext cx="2744073" cy="2246668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93455B34-4D3F-4A35-A12E-7F816FC0921A}"/>
              </a:ext>
            </a:extLst>
          </p:cNvPr>
          <p:cNvSpPr txBox="1"/>
          <p:nvPr/>
        </p:nvSpPr>
        <p:spPr>
          <a:xfrm>
            <a:off x="438038" y="2305363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HS 6.8 1955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5E22C34-1484-43B9-B7FA-5CD91161122A}"/>
              </a:ext>
            </a:extLst>
          </p:cNvPr>
          <p:cNvSpPr txBox="1"/>
          <p:nvPr/>
        </p:nvSpPr>
        <p:spPr>
          <a:xfrm>
            <a:off x="740228" y="5159828"/>
            <a:ext cx="4241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Geneven I konferenssista (8-20/8 1955) </a:t>
            </a:r>
          </a:p>
          <a:p>
            <a:r>
              <a:rPr lang="fi-FI" dirty="0"/>
              <a:t>raportoitiin lehdissä käytännössä jokaisena</a:t>
            </a:r>
          </a:p>
          <a:p>
            <a:r>
              <a:rPr lang="fi-FI" dirty="0"/>
              <a:t>päivänä.</a:t>
            </a:r>
          </a:p>
        </p:txBody>
      </p:sp>
    </p:spTree>
    <p:extLst>
      <p:ext uri="{BB962C8B-B14F-4D97-AF65-F5344CB8AC3E}">
        <p14:creationId xmlns:p14="http://schemas.microsoft.com/office/powerpoint/2010/main" val="888835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699F-06F8-4B8C-B499-A629627DD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FD21A5C4-D593-A3BB-F31A-96EEB1325937}"/>
              </a:ext>
            </a:extLst>
          </p:cNvPr>
          <p:cNvCxnSpPr>
            <a:stCxn id="11" idx="1"/>
          </p:cNvCxnSpPr>
          <p:nvPr/>
        </p:nvCxnSpPr>
        <p:spPr>
          <a:xfrm rot="10800000" flipV="1">
            <a:off x="2308429" y="2315420"/>
            <a:ext cx="1546532" cy="1311974"/>
          </a:xfrm>
          <a:prstGeom prst="bentConnector3">
            <a:avLst>
              <a:gd name="adj1" fmla="val 9904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183E8D-667D-73BC-DBFE-CE76AE5BBEC0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992020" y="1305379"/>
            <a:ext cx="0" cy="29334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Kuva 7" descr="Kuva, joka sisältää kohteen teksti, ulko, vanha, musta&#10;&#10;Kuvaus luotu automaattisesti">
            <a:extLst>
              <a:ext uri="{FF2B5EF4-FFF2-40B4-BE49-F238E27FC236}">
                <a16:creationId xmlns:a16="http://schemas.microsoft.com/office/drawing/2014/main" id="{416FECF4-D771-4E87-98E4-5D23D9E8B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961" y="3728351"/>
            <a:ext cx="4779627" cy="3058961"/>
          </a:xfrm>
          <a:prstGeom prst="rect">
            <a:avLst/>
          </a:prstGeom>
        </p:spPr>
      </p:pic>
      <p:pic>
        <p:nvPicPr>
          <p:cNvPr id="11" name="Kuva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F322362-AB49-4EA8-8485-8E1DAF227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961" y="1003446"/>
            <a:ext cx="1665781" cy="2623948"/>
          </a:xfrm>
          <a:prstGeom prst="rect">
            <a:avLst/>
          </a:prstGeom>
        </p:spPr>
      </p:pic>
      <p:sp>
        <p:nvSpPr>
          <p:cNvPr id="5" name="Tekstiruutu 2">
            <a:extLst>
              <a:ext uri="{FF2B5EF4-FFF2-40B4-BE49-F238E27FC236}">
                <a16:creationId xmlns:a16="http://schemas.microsoft.com/office/drawing/2014/main" id="{FF12C9E2-71CA-493A-AA13-08AEF93CC817}"/>
              </a:ext>
            </a:extLst>
          </p:cNvPr>
          <p:cNvSpPr txBox="1"/>
          <p:nvPr/>
        </p:nvSpPr>
        <p:spPr>
          <a:xfrm>
            <a:off x="203350" y="227298"/>
            <a:ext cx="8820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1940-luku: Simons aloittaa ydinfysiikan ja ydinteknologian tutkimuksen</a:t>
            </a: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4797EF13-CBB6-455C-A334-24FF5773C3DD}"/>
              </a:ext>
            </a:extLst>
          </p:cNvPr>
          <p:cNvSpPr/>
          <p:nvPr/>
        </p:nvSpPr>
        <p:spPr>
          <a:xfrm>
            <a:off x="184986" y="4939367"/>
            <a:ext cx="3568349" cy="1750364"/>
          </a:xfrm>
          <a:prstGeom prst="roundRect">
            <a:avLst>
              <a:gd name="adj" fmla="val 1115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10">
            <a:extLst>
              <a:ext uri="{FF2B5EF4-FFF2-40B4-BE49-F238E27FC236}">
                <a16:creationId xmlns:a16="http://schemas.microsoft.com/office/drawing/2014/main" id="{682D1F73-F291-4047-BBE7-91B6022C2D5B}"/>
              </a:ext>
            </a:extLst>
          </p:cNvPr>
          <p:cNvSpPr txBox="1"/>
          <p:nvPr/>
        </p:nvSpPr>
        <p:spPr>
          <a:xfrm>
            <a:off x="184986" y="5075885"/>
            <a:ext cx="36769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Van de Graaff-kiihdyttimelle ensi-</a:t>
            </a:r>
          </a:p>
          <a:p>
            <a:r>
              <a:rPr lang="fi-FI" dirty="0"/>
              <a:t>rahoitus 1947 </a:t>
            </a:r>
          </a:p>
          <a:p>
            <a:endParaRPr lang="fi-FI" dirty="0"/>
          </a:p>
          <a:p>
            <a:r>
              <a:rPr lang="fi-FI" dirty="0"/>
              <a:t>Alku nykyiselle Helsingin yliopiston </a:t>
            </a:r>
          </a:p>
          <a:p>
            <a:r>
              <a:rPr lang="fi-FI" dirty="0"/>
              <a:t>kiihdytinlaboratoriolle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9F72D44-8844-4F75-A2CB-B4F3E2ED90D8}"/>
              </a:ext>
            </a:extLst>
          </p:cNvPr>
          <p:cNvCxnSpPr>
            <a:cxnSpLocks/>
          </p:cNvCxnSpPr>
          <p:nvPr/>
        </p:nvCxnSpPr>
        <p:spPr>
          <a:xfrm>
            <a:off x="2407489" y="3794760"/>
            <a:ext cx="0" cy="11446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uorakulmio: Pyöristetyt kulmat 5">
            <a:extLst>
              <a:ext uri="{FF2B5EF4-FFF2-40B4-BE49-F238E27FC236}">
                <a16:creationId xmlns:a16="http://schemas.microsoft.com/office/drawing/2014/main" id="{84305AC2-C13A-472A-A6A8-FFF87B5EC128}"/>
              </a:ext>
            </a:extLst>
          </p:cNvPr>
          <p:cNvSpPr/>
          <p:nvPr/>
        </p:nvSpPr>
        <p:spPr>
          <a:xfrm>
            <a:off x="5556351" y="1019756"/>
            <a:ext cx="3522159" cy="1906009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kstiruutu 2">
            <a:extLst>
              <a:ext uri="{FF2B5EF4-FFF2-40B4-BE49-F238E27FC236}">
                <a16:creationId xmlns:a16="http://schemas.microsoft.com/office/drawing/2014/main" id="{7A8082F0-BE1A-4A7F-8B5E-F8DE3F4980EA}"/>
              </a:ext>
            </a:extLst>
          </p:cNvPr>
          <p:cNvSpPr txBox="1"/>
          <p:nvPr/>
        </p:nvSpPr>
        <p:spPr>
          <a:xfrm>
            <a:off x="5549127" y="1120713"/>
            <a:ext cx="3178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latin typeface="Aptos" panose="020B0004020202020204" pitchFamily="34" charset="0"/>
              </a:rPr>
              <a:t>Lääketieteellinen </a:t>
            </a:r>
          </a:p>
          <a:p>
            <a:r>
              <a:rPr lang="fi-FI" dirty="0">
                <a:latin typeface="Aptos" panose="020B0004020202020204" pitchFamily="34" charset="0"/>
              </a:rPr>
              <a:t>isotooppidiagnostiikka (1946):</a:t>
            </a:r>
          </a:p>
        </p:txBody>
      </p:sp>
      <p:sp>
        <p:nvSpPr>
          <p:cNvPr id="20" name="Tekstiruutu 3">
            <a:extLst>
              <a:ext uri="{FF2B5EF4-FFF2-40B4-BE49-F238E27FC236}">
                <a16:creationId xmlns:a16="http://schemas.microsoft.com/office/drawing/2014/main" id="{2B744B3C-E2DA-47BF-9FC2-7886698662C2}"/>
              </a:ext>
            </a:extLst>
          </p:cNvPr>
          <p:cNvSpPr txBox="1"/>
          <p:nvPr/>
        </p:nvSpPr>
        <p:spPr>
          <a:xfrm>
            <a:off x="5556351" y="1889545"/>
            <a:ext cx="3587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Simons</a:t>
            </a:r>
            <a:r>
              <a:rPr lang="fi-FI" dirty="0"/>
              <a:t> teki aloitteen jolla Marian</a:t>
            </a:r>
          </a:p>
          <a:p>
            <a:r>
              <a:rPr lang="fi-FI" dirty="0"/>
              <a:t>sairaalassa ryhdyttiin tutkimaan ja</a:t>
            </a:r>
          </a:p>
          <a:p>
            <a:r>
              <a:rPr lang="fi-FI" dirty="0"/>
              <a:t>käyttämään isotooppitekniikkaa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DE1B59-E5BC-3F80-CC15-D881D5458DCF}"/>
              </a:ext>
            </a:extLst>
          </p:cNvPr>
          <p:cNvSpPr txBox="1"/>
          <p:nvPr/>
        </p:nvSpPr>
        <p:spPr>
          <a:xfrm>
            <a:off x="352133" y="936047"/>
            <a:ext cx="127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1938-1940</a:t>
            </a:r>
            <a:endParaRPr lang="en-FI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1FC038-AEF9-660A-5DC2-80D359FF85E8}"/>
              </a:ext>
            </a:extLst>
          </p:cNvPr>
          <p:cNvCxnSpPr>
            <a:cxnSpLocks/>
          </p:cNvCxnSpPr>
          <p:nvPr/>
        </p:nvCxnSpPr>
        <p:spPr>
          <a:xfrm flipH="1">
            <a:off x="509412" y="3674759"/>
            <a:ext cx="1757454" cy="0"/>
          </a:xfrm>
          <a:prstGeom prst="line">
            <a:avLst/>
          </a:prstGeom>
          <a:ln w="1905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612E172D-7BA8-EC6A-D400-387DA96F315E}"/>
              </a:ext>
            </a:extLst>
          </p:cNvPr>
          <p:cNvCxnSpPr/>
          <p:nvPr/>
        </p:nvCxnSpPr>
        <p:spPr>
          <a:xfrm flipV="1">
            <a:off x="2266866" y="3128001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3591D809-FEE9-7730-DC0C-C00A7CE703F1}"/>
              </a:ext>
            </a:extLst>
          </p:cNvPr>
          <p:cNvCxnSpPr>
            <a:cxnSpLocks/>
          </p:cNvCxnSpPr>
          <p:nvPr/>
        </p:nvCxnSpPr>
        <p:spPr>
          <a:xfrm>
            <a:off x="2266867" y="3674759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F43EB4-1AD9-8BA9-1EA2-B3C3298B20BF}"/>
              </a:ext>
            </a:extLst>
          </p:cNvPr>
          <p:cNvCxnSpPr>
            <a:cxnSpLocks/>
          </p:cNvCxnSpPr>
          <p:nvPr/>
        </p:nvCxnSpPr>
        <p:spPr>
          <a:xfrm flipH="1" flipV="1">
            <a:off x="3053379" y="4228474"/>
            <a:ext cx="796537" cy="10388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E1E61B-A5D2-45FD-DF8A-AFBCBEA911E0}"/>
              </a:ext>
            </a:extLst>
          </p:cNvPr>
          <p:cNvCxnSpPr>
            <a:cxnSpLocks/>
          </p:cNvCxnSpPr>
          <p:nvPr/>
        </p:nvCxnSpPr>
        <p:spPr>
          <a:xfrm flipH="1">
            <a:off x="3053379" y="3117612"/>
            <a:ext cx="796537" cy="10388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154804-090F-FA11-7CDD-72A1DD96D381}"/>
              </a:ext>
            </a:extLst>
          </p:cNvPr>
          <p:cNvCxnSpPr>
            <a:cxnSpLocks/>
          </p:cNvCxnSpPr>
          <p:nvPr/>
        </p:nvCxnSpPr>
        <p:spPr>
          <a:xfrm>
            <a:off x="3070524" y="4138331"/>
            <a:ext cx="438486" cy="18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664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D80F8E9-FCFA-4D69-AFF0-62EA3170C7AE}"/>
              </a:ext>
            </a:extLst>
          </p:cNvPr>
          <p:cNvSpPr txBox="1"/>
          <p:nvPr/>
        </p:nvSpPr>
        <p:spPr>
          <a:xfrm>
            <a:off x="2770064" y="384693"/>
            <a:ext cx="3603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 err="1">
                <a:solidFill>
                  <a:srgbClr val="0070C0"/>
                </a:solidFill>
                <a:latin typeface="Baskerville Old Face" panose="02020602080505020303" pitchFamily="18" charset="0"/>
              </a:rPr>
              <a:t>Gåsströmin</a:t>
            </a:r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 punainen perhe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ADB73C80-6452-4267-AC12-763DBA386DED}"/>
              </a:ext>
            </a:extLst>
          </p:cNvPr>
          <p:cNvSpPr txBox="1"/>
          <p:nvPr/>
        </p:nvSpPr>
        <p:spPr>
          <a:xfrm>
            <a:off x="916566" y="1524711"/>
            <a:ext cx="30176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i="1" dirty="0"/>
              <a:t>Viktor </a:t>
            </a:r>
            <a:r>
              <a:rPr lang="fi-FI" i="1" dirty="0" err="1"/>
              <a:t>Gåsström</a:t>
            </a:r>
            <a:r>
              <a:rPr lang="fi-FI" dirty="0"/>
              <a:t> &amp; </a:t>
            </a:r>
            <a:r>
              <a:rPr lang="fi-FI" i="1" dirty="0"/>
              <a:t>Jenny Vilen</a:t>
            </a:r>
          </a:p>
          <a:p>
            <a:r>
              <a:rPr lang="fi-FI" dirty="0"/>
              <a:t>      (Alaveteli)           (Helsinki)</a:t>
            </a:r>
          </a:p>
          <a:p>
            <a:endParaRPr lang="fi-FI" dirty="0"/>
          </a:p>
          <a:p>
            <a:r>
              <a:rPr lang="fi-FI" dirty="0"/>
              <a:t>               1913 New York</a:t>
            </a:r>
          </a:p>
        </p:txBody>
      </p:sp>
      <p:sp>
        <p:nvSpPr>
          <p:cNvPr id="4" name="Sydän 3">
            <a:extLst>
              <a:ext uri="{FF2B5EF4-FFF2-40B4-BE49-F238E27FC236}">
                <a16:creationId xmlns:a16="http://schemas.microsoft.com/office/drawing/2014/main" id="{9A86403F-AA8B-4443-AA04-9375A078F4BB}"/>
              </a:ext>
            </a:extLst>
          </p:cNvPr>
          <p:cNvSpPr/>
          <p:nvPr/>
        </p:nvSpPr>
        <p:spPr>
          <a:xfrm>
            <a:off x="1379645" y="2358980"/>
            <a:ext cx="308008" cy="298035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DBFC698-2533-45E2-9C88-49E87BF266F5}"/>
              </a:ext>
            </a:extLst>
          </p:cNvPr>
          <p:cNvSpPr txBox="1"/>
          <p:nvPr/>
        </p:nvSpPr>
        <p:spPr>
          <a:xfrm>
            <a:off x="1379645" y="3061924"/>
            <a:ext cx="20633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Lapset:</a:t>
            </a:r>
            <a:endParaRPr lang="fi-FI" i="1" dirty="0"/>
          </a:p>
          <a:p>
            <a:r>
              <a:rPr lang="fi-FI" i="1" dirty="0"/>
              <a:t>   </a:t>
            </a:r>
            <a:r>
              <a:rPr lang="fi-FI" b="1" i="1" dirty="0">
                <a:solidFill>
                  <a:srgbClr val="FF0000"/>
                </a:solidFill>
              </a:rPr>
              <a:t>Runar</a:t>
            </a:r>
            <a:r>
              <a:rPr lang="fi-FI" b="1" dirty="0">
                <a:solidFill>
                  <a:srgbClr val="FF0000"/>
                </a:solidFill>
              </a:rPr>
              <a:t>	 	1914</a:t>
            </a:r>
          </a:p>
          <a:p>
            <a:endParaRPr lang="fi-FI" dirty="0"/>
          </a:p>
          <a:p>
            <a:r>
              <a:rPr lang="fi-FI" i="1" dirty="0"/>
              <a:t>   </a:t>
            </a:r>
            <a:r>
              <a:rPr lang="fi-FI" i="1" dirty="0" err="1"/>
              <a:t>Elis</a:t>
            </a:r>
            <a:r>
              <a:rPr lang="fi-FI" i="1" dirty="0"/>
              <a:t>		</a:t>
            </a:r>
            <a:r>
              <a:rPr lang="fi-FI" dirty="0"/>
              <a:t>1916</a:t>
            </a:r>
          </a:p>
          <a:p>
            <a:endParaRPr lang="fi-FI" dirty="0"/>
          </a:p>
          <a:p>
            <a:r>
              <a:rPr lang="fi-FI" i="1" dirty="0"/>
              <a:t>   Inga-Lill</a:t>
            </a:r>
            <a:r>
              <a:rPr lang="fi-FI" dirty="0"/>
              <a:t>	1920</a:t>
            </a:r>
          </a:p>
          <a:p>
            <a:endParaRPr lang="fi-FI" dirty="0"/>
          </a:p>
          <a:p>
            <a:r>
              <a:rPr lang="fi-FI" i="1" dirty="0"/>
              <a:t>   Brita	</a:t>
            </a:r>
            <a:r>
              <a:rPr lang="fi-FI" dirty="0"/>
              <a:t>	1924</a:t>
            </a:r>
          </a:p>
        </p:txBody>
      </p:sp>
      <p:pic>
        <p:nvPicPr>
          <p:cNvPr id="8" name="Kuva 7" descr="Kuva, joka sisältää kohteen henkilö, poseeraaminen, seisominen, puku&#10;&#10;Kuvaus luotu automaattisesti">
            <a:extLst>
              <a:ext uri="{FF2B5EF4-FFF2-40B4-BE49-F238E27FC236}">
                <a16:creationId xmlns:a16="http://schemas.microsoft.com/office/drawing/2014/main" id="{7708E585-609D-4BB5-8923-C218E78BF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66" y="1524710"/>
            <a:ext cx="3603872" cy="405895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42E4C3F1-B0F0-38C4-008B-8A7B3F24DFAA}"/>
              </a:ext>
            </a:extLst>
          </p:cNvPr>
          <p:cNvSpPr txBox="1"/>
          <p:nvPr/>
        </p:nvSpPr>
        <p:spPr>
          <a:xfrm>
            <a:off x="1144510" y="6048600"/>
            <a:ext cx="6856628" cy="369332"/>
          </a:xfrm>
          <a:prstGeom prst="rect">
            <a:avLst/>
          </a:prstGeom>
          <a:solidFill>
            <a:srgbClr val="FF0000">
              <a:alpha val="25000"/>
            </a:srgbClr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Viktor </a:t>
            </a:r>
            <a:r>
              <a:rPr lang="fi-FI" dirty="0" err="1"/>
              <a:t>Gåsström</a:t>
            </a:r>
            <a:r>
              <a:rPr lang="fi-FI" dirty="0"/>
              <a:t> tuli Yhdysvalloissa vakaumukselliseksi sosialistiksi</a:t>
            </a:r>
          </a:p>
        </p:txBody>
      </p:sp>
    </p:spTree>
    <p:extLst>
      <p:ext uri="{BB962C8B-B14F-4D97-AF65-F5344CB8AC3E}">
        <p14:creationId xmlns:p14="http://schemas.microsoft.com/office/powerpoint/2010/main" val="2900037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00A9428-957B-4929-96A2-D46A6DFF5D45}"/>
              </a:ext>
            </a:extLst>
          </p:cNvPr>
          <p:cNvSpPr txBox="1"/>
          <p:nvPr/>
        </p:nvSpPr>
        <p:spPr>
          <a:xfrm>
            <a:off x="2518218" y="248023"/>
            <a:ext cx="4277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Gåsströmin</a:t>
            </a:r>
            <a:r>
              <a:rPr lang="fi-FI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perheen odysseia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592DFE5-2468-4832-9302-2DC46D0EB94B}"/>
              </a:ext>
            </a:extLst>
          </p:cNvPr>
          <p:cNvSpPr txBox="1"/>
          <p:nvPr/>
        </p:nvSpPr>
        <p:spPr>
          <a:xfrm>
            <a:off x="5235112" y="1932620"/>
            <a:ext cx="30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1918-1927</a:t>
            </a:r>
            <a:r>
              <a:rPr lang="fi-FI" dirty="0"/>
              <a:t>: Rakennusyrittäjä </a:t>
            </a:r>
          </a:p>
          <a:p>
            <a:r>
              <a:rPr lang="fi-FI" dirty="0"/>
              <a:t>            V. </a:t>
            </a:r>
            <a:r>
              <a:rPr lang="fi-FI" dirty="0" err="1"/>
              <a:t>Gåsström</a:t>
            </a:r>
            <a:r>
              <a:rPr lang="fi-FI" dirty="0"/>
              <a:t> Helsingissä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5DDD6EE5-D3D8-4C7B-A351-ACA796A65DDC}"/>
              </a:ext>
            </a:extLst>
          </p:cNvPr>
          <p:cNvSpPr txBox="1"/>
          <p:nvPr/>
        </p:nvSpPr>
        <p:spPr>
          <a:xfrm>
            <a:off x="6269114" y="4046400"/>
            <a:ext cx="2200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1942</a:t>
            </a:r>
            <a:r>
              <a:rPr lang="fi-FI" dirty="0"/>
              <a:t>: </a:t>
            </a:r>
            <a:r>
              <a:rPr lang="fi-FI" dirty="0" err="1"/>
              <a:t>Elis</a:t>
            </a:r>
            <a:r>
              <a:rPr lang="fi-FI" dirty="0"/>
              <a:t> </a:t>
            </a:r>
            <a:r>
              <a:rPr lang="fi-FI" dirty="0" err="1"/>
              <a:t>Gåsström</a:t>
            </a:r>
            <a:endParaRPr lang="fi-FI" dirty="0"/>
          </a:p>
          <a:p>
            <a:r>
              <a:rPr lang="fi-FI" dirty="0"/>
              <a:t>teloitetaan Suomessa</a:t>
            </a:r>
          </a:p>
          <a:p>
            <a:r>
              <a:rPr lang="fi-FI" dirty="0"/>
              <a:t>desanttina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FAEA008-147F-4E97-986C-41512301913C}"/>
              </a:ext>
            </a:extLst>
          </p:cNvPr>
          <p:cNvSpPr txBox="1"/>
          <p:nvPr/>
        </p:nvSpPr>
        <p:spPr>
          <a:xfrm>
            <a:off x="833417" y="4383208"/>
            <a:ext cx="19261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1946</a:t>
            </a:r>
            <a:r>
              <a:rPr lang="fi-FI" dirty="0"/>
              <a:t>: Runar ja</a:t>
            </a:r>
          </a:p>
          <a:p>
            <a:r>
              <a:rPr lang="fi-FI" dirty="0"/>
              <a:t>Viktor </a:t>
            </a:r>
            <a:r>
              <a:rPr lang="fi-FI" dirty="0" err="1"/>
              <a:t>Gåsström</a:t>
            </a:r>
            <a:endParaRPr lang="fi-FI" dirty="0"/>
          </a:p>
          <a:p>
            <a:r>
              <a:rPr lang="fi-FI" dirty="0"/>
              <a:t>siirtyvät Suomeen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B754E726-65CB-4B39-A4DC-9E53C717D3C3}"/>
              </a:ext>
            </a:extLst>
          </p:cNvPr>
          <p:cNvSpPr txBox="1"/>
          <p:nvPr/>
        </p:nvSpPr>
        <p:spPr>
          <a:xfrm>
            <a:off x="833417" y="5392595"/>
            <a:ext cx="2331108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Runar </a:t>
            </a:r>
            <a:r>
              <a:rPr lang="fi-FI" dirty="0" err="1"/>
              <a:t>Gåsström</a:t>
            </a:r>
            <a:endParaRPr lang="fi-FI" dirty="0"/>
          </a:p>
          <a:p>
            <a:r>
              <a:rPr lang="fi-FI" dirty="0"/>
              <a:t>aloittaa assistenttina</a:t>
            </a:r>
          </a:p>
          <a:p>
            <a:r>
              <a:rPr lang="fi-FI" dirty="0"/>
              <a:t>Lennart </a:t>
            </a:r>
            <a:r>
              <a:rPr lang="fi-FI" dirty="0" err="1"/>
              <a:t>Simonsin</a:t>
            </a:r>
            <a:endParaRPr lang="fi-FI" dirty="0"/>
          </a:p>
          <a:p>
            <a:r>
              <a:rPr lang="fi-FI" dirty="0"/>
              <a:t>ryhmässä</a:t>
            </a:r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A32D0BBF-3016-418A-8BDB-F49A2D348B00}"/>
              </a:ext>
            </a:extLst>
          </p:cNvPr>
          <p:cNvSpPr/>
          <p:nvPr/>
        </p:nvSpPr>
        <p:spPr>
          <a:xfrm>
            <a:off x="2359773" y="1664550"/>
            <a:ext cx="5304807" cy="3423211"/>
          </a:xfrm>
          <a:custGeom>
            <a:avLst/>
            <a:gdLst>
              <a:gd name="connsiteX0" fmla="*/ 0 w 5304807"/>
              <a:gd name="connsiteY0" fmla="*/ 63994 h 3423211"/>
              <a:gd name="connsiteX1" fmla="*/ 2849078 w 5304807"/>
              <a:gd name="connsiteY1" fmla="*/ 54369 h 3423211"/>
              <a:gd name="connsiteX2" fmla="*/ 2868328 w 5304807"/>
              <a:gd name="connsiteY2" fmla="*/ 651135 h 3423211"/>
              <a:gd name="connsiteX3" fmla="*/ 375385 w 5304807"/>
              <a:gd name="connsiteY3" fmla="*/ 1055396 h 3423211"/>
              <a:gd name="connsiteX4" fmla="*/ 837398 w 5304807"/>
              <a:gd name="connsiteY4" fmla="*/ 1305653 h 3423211"/>
              <a:gd name="connsiteX5" fmla="*/ 4437246 w 5304807"/>
              <a:gd name="connsiteY5" fmla="*/ 1488533 h 3423211"/>
              <a:gd name="connsiteX6" fmla="*/ 5111015 w 5304807"/>
              <a:gd name="connsiteY6" fmla="*/ 2345182 h 3423211"/>
              <a:gd name="connsiteX7" fmla="*/ 1655545 w 5304807"/>
              <a:gd name="connsiteY7" fmla="*/ 2999700 h 3423211"/>
              <a:gd name="connsiteX8" fmla="*/ 279133 w 5304807"/>
              <a:gd name="connsiteY8" fmla="*/ 3423211 h 342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04807" h="3423211">
                <a:moveTo>
                  <a:pt x="0" y="63994"/>
                </a:moveTo>
                <a:cubicBezTo>
                  <a:pt x="1185511" y="10253"/>
                  <a:pt x="2371023" y="-43488"/>
                  <a:pt x="2849078" y="54369"/>
                </a:cubicBezTo>
                <a:cubicBezTo>
                  <a:pt x="3327133" y="152226"/>
                  <a:pt x="3280610" y="484297"/>
                  <a:pt x="2868328" y="651135"/>
                </a:cubicBezTo>
                <a:cubicBezTo>
                  <a:pt x="2456046" y="817973"/>
                  <a:pt x="713873" y="946310"/>
                  <a:pt x="375385" y="1055396"/>
                </a:cubicBezTo>
                <a:cubicBezTo>
                  <a:pt x="36897" y="1164482"/>
                  <a:pt x="160421" y="1233464"/>
                  <a:pt x="837398" y="1305653"/>
                </a:cubicBezTo>
                <a:cubicBezTo>
                  <a:pt x="1514375" y="1377843"/>
                  <a:pt x="3724977" y="1315278"/>
                  <a:pt x="4437246" y="1488533"/>
                </a:cubicBezTo>
                <a:cubicBezTo>
                  <a:pt x="5149515" y="1661788"/>
                  <a:pt x="5574632" y="2093321"/>
                  <a:pt x="5111015" y="2345182"/>
                </a:cubicBezTo>
                <a:cubicBezTo>
                  <a:pt x="4647398" y="2597043"/>
                  <a:pt x="2460859" y="2820028"/>
                  <a:pt x="1655545" y="2999700"/>
                </a:cubicBezTo>
                <a:cubicBezTo>
                  <a:pt x="850231" y="3179372"/>
                  <a:pt x="564682" y="3301291"/>
                  <a:pt x="279133" y="3423211"/>
                </a:cubicBezTo>
              </a:path>
            </a:pathLst>
          </a:custGeom>
          <a:noFill/>
          <a:ln w="304800">
            <a:solidFill>
              <a:schemeClr val="accent2">
                <a:lumMod val="40000"/>
                <a:lumOff val="6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F56B274B-4E7D-4FE7-8608-603B0A7CE441}"/>
              </a:ext>
            </a:extLst>
          </p:cNvPr>
          <p:cNvSpPr/>
          <p:nvPr/>
        </p:nvSpPr>
        <p:spPr>
          <a:xfrm rot="-180000">
            <a:off x="3269249" y="1490511"/>
            <a:ext cx="223568" cy="38214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Nuoli: Oikea 21">
            <a:extLst>
              <a:ext uri="{FF2B5EF4-FFF2-40B4-BE49-F238E27FC236}">
                <a16:creationId xmlns:a16="http://schemas.microsoft.com/office/drawing/2014/main" id="{698AB64D-563C-49CE-8AFD-B98FFF8349D8}"/>
              </a:ext>
            </a:extLst>
          </p:cNvPr>
          <p:cNvSpPr/>
          <p:nvPr/>
        </p:nvSpPr>
        <p:spPr>
          <a:xfrm>
            <a:off x="5324298" y="2838936"/>
            <a:ext cx="223568" cy="38214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Nuoli: Oikea 22">
            <a:extLst>
              <a:ext uri="{FF2B5EF4-FFF2-40B4-BE49-F238E27FC236}">
                <a16:creationId xmlns:a16="http://schemas.microsoft.com/office/drawing/2014/main" id="{A08427C2-9061-4B47-83A8-B0FFB967AE28}"/>
              </a:ext>
            </a:extLst>
          </p:cNvPr>
          <p:cNvSpPr/>
          <p:nvPr/>
        </p:nvSpPr>
        <p:spPr>
          <a:xfrm rot="10260000">
            <a:off x="4003018" y="2322034"/>
            <a:ext cx="223568" cy="38214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Nuoli: Oikea 15">
            <a:extLst>
              <a:ext uri="{FF2B5EF4-FFF2-40B4-BE49-F238E27FC236}">
                <a16:creationId xmlns:a16="http://schemas.microsoft.com/office/drawing/2014/main" id="{76B832F7-7EDB-48E9-BB1F-4B442A4B21A1}"/>
              </a:ext>
            </a:extLst>
          </p:cNvPr>
          <p:cNvSpPr/>
          <p:nvPr/>
        </p:nvSpPr>
        <p:spPr>
          <a:xfrm rot="9586920">
            <a:off x="2840174" y="4764818"/>
            <a:ext cx="223568" cy="38214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4ECF1FF-D8B7-4F92-8272-26C593F4AC80}"/>
              </a:ext>
            </a:extLst>
          </p:cNvPr>
          <p:cNvSpPr txBox="1"/>
          <p:nvPr/>
        </p:nvSpPr>
        <p:spPr>
          <a:xfrm>
            <a:off x="1204646" y="2640775"/>
            <a:ext cx="1998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1927-1932</a:t>
            </a:r>
            <a:r>
              <a:rPr lang="fi-FI" dirty="0"/>
              <a:t>: Kanada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4AE74A75-D2EA-4394-8817-0D648F0C7868}"/>
              </a:ext>
            </a:extLst>
          </p:cNvPr>
          <p:cNvSpPr txBox="1"/>
          <p:nvPr/>
        </p:nvSpPr>
        <p:spPr>
          <a:xfrm>
            <a:off x="6431825" y="2897911"/>
            <a:ext cx="1507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1933-1946</a:t>
            </a:r>
            <a:r>
              <a:rPr lang="fi-FI" dirty="0"/>
              <a:t>:</a:t>
            </a:r>
          </a:p>
          <a:p>
            <a:r>
              <a:rPr lang="fi-FI" dirty="0"/>
              <a:t>Neuvostoliitto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687BC293-6A2E-4DA6-8245-3E81B21F10E4}"/>
              </a:ext>
            </a:extLst>
          </p:cNvPr>
          <p:cNvSpPr txBox="1"/>
          <p:nvPr/>
        </p:nvSpPr>
        <p:spPr>
          <a:xfrm>
            <a:off x="3164525" y="4217225"/>
            <a:ext cx="2810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1944</a:t>
            </a:r>
            <a:r>
              <a:rPr lang="fi-FI" dirty="0"/>
              <a:t>: Inga-</a:t>
            </a:r>
            <a:r>
              <a:rPr lang="fi-FI" dirty="0" err="1"/>
              <a:t>Lill</a:t>
            </a:r>
            <a:r>
              <a:rPr lang="fi-FI" dirty="0"/>
              <a:t> </a:t>
            </a:r>
            <a:r>
              <a:rPr lang="fi-FI" dirty="0" err="1"/>
              <a:t>Gåsström</a:t>
            </a:r>
            <a:r>
              <a:rPr lang="fi-FI" dirty="0"/>
              <a:t> </a:t>
            </a:r>
          </a:p>
          <a:p>
            <a:r>
              <a:rPr lang="fi-FI" dirty="0"/>
              <a:t>            desanttina Suomeen</a:t>
            </a:r>
          </a:p>
          <a:p>
            <a:r>
              <a:rPr lang="fi-FI" b="1" dirty="0"/>
              <a:t>1946</a:t>
            </a:r>
            <a:r>
              <a:rPr lang="fi-FI" dirty="0"/>
              <a:t>: Naimisiin Kauko </a:t>
            </a:r>
          </a:p>
          <a:p>
            <a:r>
              <a:rPr lang="fi-FI" dirty="0"/>
              <a:t>             Heikkilän kanssa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2942BC8-2633-414B-A672-4C7A0868C419}"/>
              </a:ext>
            </a:extLst>
          </p:cNvPr>
          <p:cNvSpPr txBox="1"/>
          <p:nvPr/>
        </p:nvSpPr>
        <p:spPr>
          <a:xfrm>
            <a:off x="3707682" y="1232160"/>
            <a:ext cx="1840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1918</a:t>
            </a:r>
            <a:r>
              <a:rPr lang="fi-FI" dirty="0"/>
              <a:t>: Dragsvikin</a:t>
            </a:r>
          </a:p>
          <a:p>
            <a:r>
              <a:rPr lang="fi-FI" dirty="0"/>
              <a:t> vankileiri (Viktor)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B68075B-8AA4-4DE2-BC66-3284ECB3E0C3}"/>
              </a:ext>
            </a:extLst>
          </p:cNvPr>
          <p:cNvSpPr txBox="1"/>
          <p:nvPr/>
        </p:nvSpPr>
        <p:spPr>
          <a:xfrm>
            <a:off x="445535" y="1284954"/>
            <a:ext cx="22979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1917</a:t>
            </a:r>
            <a:r>
              <a:rPr lang="fi-FI" dirty="0"/>
              <a:t>: Muutto takaisin </a:t>
            </a:r>
          </a:p>
          <a:p>
            <a:r>
              <a:rPr lang="fi-FI" dirty="0"/>
              <a:t>Suomeen tekemään </a:t>
            </a:r>
          </a:p>
          <a:p>
            <a:r>
              <a:rPr lang="fi-FI" dirty="0"/>
              <a:t>vallankumousta</a:t>
            </a:r>
          </a:p>
        </p:txBody>
      </p:sp>
      <p:pic>
        <p:nvPicPr>
          <p:cNvPr id="14" name="Kuva 4" descr="Kuva, joka sisältää kohteen teksti, henkilö, poseeraaminen, ryhmä&#10;&#10;Kuvaus luotu automaattisesti">
            <a:extLst>
              <a:ext uri="{FF2B5EF4-FFF2-40B4-BE49-F238E27FC236}">
                <a16:creationId xmlns:a16="http://schemas.microsoft.com/office/drawing/2014/main" id="{68F21BD8-0425-480D-872C-FE368184D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604" y="4037076"/>
            <a:ext cx="3930396" cy="2820924"/>
          </a:xfrm>
          <a:prstGeom prst="rect">
            <a:avLst/>
          </a:prstGeom>
        </p:spPr>
      </p:pic>
      <p:cxnSp>
        <p:nvCxnSpPr>
          <p:cNvPr id="15" name="Suora nuoliyhdysviiva 12">
            <a:extLst>
              <a:ext uri="{FF2B5EF4-FFF2-40B4-BE49-F238E27FC236}">
                <a16:creationId xmlns:a16="http://schemas.microsoft.com/office/drawing/2014/main" id="{7F2DE1E8-60D0-48C1-88DC-909273DD7380}"/>
              </a:ext>
            </a:extLst>
          </p:cNvPr>
          <p:cNvCxnSpPr>
            <a:cxnSpLocks/>
          </p:cNvCxnSpPr>
          <p:nvPr/>
        </p:nvCxnSpPr>
        <p:spPr>
          <a:xfrm>
            <a:off x="7513475" y="3728720"/>
            <a:ext cx="2" cy="109728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iruutu 6">
            <a:extLst>
              <a:ext uri="{FF2B5EF4-FFF2-40B4-BE49-F238E27FC236}">
                <a16:creationId xmlns:a16="http://schemas.microsoft.com/office/drawing/2014/main" id="{5869A70F-AE98-4881-AC54-5B7508051548}"/>
              </a:ext>
            </a:extLst>
          </p:cNvPr>
          <p:cNvSpPr txBox="1"/>
          <p:nvPr/>
        </p:nvSpPr>
        <p:spPr>
          <a:xfrm>
            <a:off x="6457292" y="3082389"/>
            <a:ext cx="2175917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Runar </a:t>
            </a:r>
            <a:r>
              <a:rPr lang="fi-FI" dirty="0" err="1"/>
              <a:t>Gåsström</a:t>
            </a:r>
            <a:r>
              <a:rPr lang="fi-FI" dirty="0"/>
              <a:t> prof.</a:t>
            </a:r>
          </a:p>
          <a:p>
            <a:r>
              <a:rPr lang="fi-FI" dirty="0" err="1"/>
              <a:t>Simonsin</a:t>
            </a:r>
            <a:r>
              <a:rPr lang="fi-FI" dirty="0"/>
              <a:t> kotona</a:t>
            </a:r>
          </a:p>
        </p:txBody>
      </p:sp>
    </p:spTree>
    <p:extLst>
      <p:ext uri="{BB962C8B-B14F-4D97-AF65-F5344CB8AC3E}">
        <p14:creationId xmlns:p14="http://schemas.microsoft.com/office/powerpoint/2010/main" val="359527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67CD4C-E2A3-C7FA-15E1-5343F7D8DE35}"/>
              </a:ext>
            </a:extLst>
          </p:cNvPr>
          <p:cNvCxnSpPr>
            <a:cxnSpLocks/>
          </p:cNvCxnSpPr>
          <p:nvPr/>
        </p:nvCxnSpPr>
        <p:spPr>
          <a:xfrm>
            <a:off x="1121229" y="3214849"/>
            <a:ext cx="0" cy="10246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691921-9C55-B6E5-F8A5-C66502735269}"/>
              </a:ext>
            </a:extLst>
          </p:cNvPr>
          <p:cNvCxnSpPr>
            <a:cxnSpLocks/>
          </p:cNvCxnSpPr>
          <p:nvPr/>
        </p:nvCxnSpPr>
        <p:spPr>
          <a:xfrm flipH="1">
            <a:off x="228600" y="1852246"/>
            <a:ext cx="8739554" cy="0"/>
          </a:xfrm>
          <a:prstGeom prst="line">
            <a:avLst/>
          </a:prstGeom>
          <a:ln w="190500">
            <a:solidFill>
              <a:schemeClr val="accent3"/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Arc 29">
            <a:extLst>
              <a:ext uri="{FF2B5EF4-FFF2-40B4-BE49-F238E27FC236}">
                <a16:creationId xmlns:a16="http://schemas.microsoft.com/office/drawing/2014/main" id="{CBBB30B7-0437-B391-588F-DA30A635D6AE}"/>
              </a:ext>
            </a:extLst>
          </p:cNvPr>
          <p:cNvSpPr/>
          <p:nvPr/>
        </p:nvSpPr>
        <p:spPr>
          <a:xfrm flipH="1" flipV="1">
            <a:off x="3724768" y="1844935"/>
            <a:ext cx="1066796" cy="1360708"/>
          </a:xfrm>
          <a:prstGeom prst="arc">
            <a:avLst>
              <a:gd name="adj1" fmla="val 16225106"/>
              <a:gd name="adj2" fmla="val 0"/>
            </a:avLst>
          </a:prstGeom>
          <a:ln w="1905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5723B636-013B-F80A-722A-491FC1242406}"/>
              </a:ext>
            </a:extLst>
          </p:cNvPr>
          <p:cNvSpPr/>
          <p:nvPr/>
        </p:nvSpPr>
        <p:spPr>
          <a:xfrm rot="10800000" flipH="1" flipV="1">
            <a:off x="2657972" y="1854140"/>
            <a:ext cx="1066796" cy="1360708"/>
          </a:xfrm>
          <a:prstGeom prst="arc">
            <a:avLst>
              <a:gd name="adj1" fmla="val 16225106"/>
              <a:gd name="adj2" fmla="val 0"/>
            </a:avLst>
          </a:prstGeom>
          <a:ln w="18732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9" name="Tekstiruutu 1">
            <a:extLst>
              <a:ext uri="{FF2B5EF4-FFF2-40B4-BE49-F238E27FC236}">
                <a16:creationId xmlns:a16="http://schemas.microsoft.com/office/drawing/2014/main" id="{0EF8AD17-3091-4375-8D02-BD16423C9F4C}"/>
              </a:ext>
            </a:extLst>
          </p:cNvPr>
          <p:cNvSpPr txBox="1"/>
          <p:nvPr/>
        </p:nvSpPr>
        <p:spPr>
          <a:xfrm>
            <a:off x="1502041" y="170666"/>
            <a:ext cx="6579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A.I. Virtanen (AIV) ja Biokemiallinen tutkimuslaitos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719" y="808807"/>
            <a:ext cx="1506389" cy="2086877"/>
          </a:xfrm>
          <a:prstGeom prst="rect">
            <a:avLst/>
          </a:prstGeom>
        </p:spPr>
      </p:pic>
      <p:sp>
        <p:nvSpPr>
          <p:cNvPr id="28" name="Suorakulmio: Pyöristetyt kulmat 7">
            <a:extLst>
              <a:ext uri="{FF2B5EF4-FFF2-40B4-BE49-F238E27FC236}">
                <a16:creationId xmlns:a16="http://schemas.microsoft.com/office/drawing/2014/main" id="{19779BA1-1844-4299-A8FB-7ECF608FAE3C}"/>
              </a:ext>
            </a:extLst>
          </p:cNvPr>
          <p:cNvSpPr/>
          <p:nvPr/>
        </p:nvSpPr>
        <p:spPr>
          <a:xfrm>
            <a:off x="1171535" y="5920588"/>
            <a:ext cx="6860638" cy="766746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Tekstiruutu 6">
            <a:extLst>
              <a:ext uri="{FF2B5EF4-FFF2-40B4-BE49-F238E27FC236}">
                <a16:creationId xmlns:a16="http://schemas.microsoft.com/office/drawing/2014/main" id="{3960BF77-22FF-479F-90B3-F243BCCB57C5}"/>
              </a:ext>
            </a:extLst>
          </p:cNvPr>
          <p:cNvSpPr txBox="1"/>
          <p:nvPr/>
        </p:nvSpPr>
        <p:spPr>
          <a:xfrm>
            <a:off x="1185621" y="5977114"/>
            <a:ext cx="6846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Panostus säteilydetektorien hankintaan jo 1946. Isotooppitekniikka pääsi Biokemiallisessa tutkimuslaitoksessa vauhtiin 50-luvulla.</a:t>
            </a:r>
          </a:p>
        </p:txBody>
      </p:sp>
      <p:pic>
        <p:nvPicPr>
          <p:cNvPr id="40" name="Kuva 11" descr="Kuva, joka sisältää kohteen keittiö, sisä, henkilö, lattia&#10;&#10;Kuvaus luotu automaattisesti">
            <a:extLst>
              <a:ext uri="{FF2B5EF4-FFF2-40B4-BE49-F238E27FC236}">
                <a16:creationId xmlns:a16="http://schemas.microsoft.com/office/drawing/2014/main" id="{7CE9BC4A-991B-4929-97FE-F8E05DC76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88" y="2940188"/>
            <a:ext cx="4726507" cy="288316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635196E-4BA0-EBFE-B11C-49ACB0104C56}"/>
              </a:ext>
            </a:extLst>
          </p:cNvPr>
          <p:cNvSpPr txBox="1"/>
          <p:nvPr/>
        </p:nvSpPr>
        <p:spPr>
          <a:xfrm>
            <a:off x="338149" y="969422"/>
            <a:ext cx="21071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Valion laboratorion </a:t>
            </a:r>
          </a:p>
          <a:p>
            <a:r>
              <a:rPr lang="fi-FI" dirty="0"/>
              <a:t>johtajaksi 1921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E39EC2-4D8D-1650-8CCC-F04574B428C9}"/>
              </a:ext>
            </a:extLst>
          </p:cNvPr>
          <p:cNvSpPr txBox="1"/>
          <p:nvPr/>
        </p:nvSpPr>
        <p:spPr>
          <a:xfrm>
            <a:off x="717581" y="2148840"/>
            <a:ext cx="236039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Nobelin palkinto 1945</a:t>
            </a:r>
          </a:p>
          <a:p>
            <a:r>
              <a:rPr lang="fi-FI" dirty="0"/>
              <a:t>(AIV-menetelmä)</a:t>
            </a:r>
            <a:endParaRPr lang="en-FI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ABD489-3EBF-32D5-96AC-2C9E33E7D6EF}"/>
              </a:ext>
            </a:extLst>
          </p:cNvPr>
          <p:cNvCxnSpPr>
            <a:cxnSpLocks/>
          </p:cNvCxnSpPr>
          <p:nvPr/>
        </p:nvCxnSpPr>
        <p:spPr>
          <a:xfrm>
            <a:off x="422910" y="1615753"/>
            <a:ext cx="0" cy="1501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FCBA81C-91D2-3861-DAE4-FD19D8638528}"/>
              </a:ext>
            </a:extLst>
          </p:cNvPr>
          <p:cNvCxnSpPr>
            <a:cxnSpLocks/>
          </p:cNvCxnSpPr>
          <p:nvPr/>
        </p:nvCxnSpPr>
        <p:spPr>
          <a:xfrm>
            <a:off x="1845945" y="1945318"/>
            <a:ext cx="0" cy="2035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93E0A3B-4F7D-B71B-DA09-636DE92A4E29}"/>
              </a:ext>
            </a:extLst>
          </p:cNvPr>
          <p:cNvCxnSpPr>
            <a:cxnSpLocks/>
          </p:cNvCxnSpPr>
          <p:nvPr/>
        </p:nvCxnSpPr>
        <p:spPr>
          <a:xfrm flipH="1">
            <a:off x="4247333" y="3205643"/>
            <a:ext cx="464622" cy="0"/>
          </a:xfrm>
          <a:prstGeom prst="line">
            <a:avLst/>
          </a:prstGeom>
          <a:ln w="190500">
            <a:solidFill>
              <a:schemeClr val="accent3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25B1E74-31E4-E4D8-4025-FA623A1AF246}"/>
              </a:ext>
            </a:extLst>
          </p:cNvPr>
          <p:cNvSpPr txBox="1"/>
          <p:nvPr/>
        </p:nvSpPr>
        <p:spPr>
          <a:xfrm>
            <a:off x="512816" y="2955327"/>
            <a:ext cx="127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1938-1940</a:t>
            </a:r>
            <a:endParaRPr lang="en-FI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1DEDD3-6AD5-D179-F907-8632A2E2BFCB}"/>
              </a:ext>
            </a:extLst>
          </p:cNvPr>
          <p:cNvCxnSpPr>
            <a:cxnSpLocks/>
          </p:cNvCxnSpPr>
          <p:nvPr/>
        </p:nvCxnSpPr>
        <p:spPr>
          <a:xfrm flipH="1">
            <a:off x="735774" y="3959950"/>
            <a:ext cx="1757454" cy="0"/>
          </a:xfrm>
          <a:prstGeom prst="line">
            <a:avLst/>
          </a:prstGeom>
          <a:ln w="1905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5454773C-9EB9-F739-ACAC-2343056B892B}"/>
              </a:ext>
            </a:extLst>
          </p:cNvPr>
          <p:cNvCxnSpPr/>
          <p:nvPr/>
        </p:nvCxnSpPr>
        <p:spPr>
          <a:xfrm flipV="1">
            <a:off x="2493228" y="3413192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9EF8A7-CEB3-6A45-8302-82F869F788BF}"/>
              </a:ext>
            </a:extLst>
          </p:cNvPr>
          <p:cNvCxnSpPr>
            <a:cxnSpLocks/>
          </p:cNvCxnSpPr>
          <p:nvPr/>
        </p:nvCxnSpPr>
        <p:spPr>
          <a:xfrm flipH="1">
            <a:off x="3279741" y="3402803"/>
            <a:ext cx="796537" cy="10388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F52A1544-C498-6601-9491-9C32D332A24E}"/>
              </a:ext>
            </a:extLst>
          </p:cNvPr>
          <p:cNvCxnSpPr>
            <a:cxnSpLocks/>
          </p:cNvCxnSpPr>
          <p:nvPr/>
        </p:nvCxnSpPr>
        <p:spPr>
          <a:xfrm>
            <a:off x="2493229" y="3959950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ADBF38-FD83-973E-D577-B863A7215C77}"/>
              </a:ext>
            </a:extLst>
          </p:cNvPr>
          <p:cNvCxnSpPr>
            <a:cxnSpLocks/>
          </p:cNvCxnSpPr>
          <p:nvPr/>
        </p:nvCxnSpPr>
        <p:spPr>
          <a:xfrm flipH="1" flipV="1">
            <a:off x="3279742" y="4501515"/>
            <a:ext cx="796537" cy="10388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uorakulmio: Pyöristetyt kulmat 4">
            <a:extLst>
              <a:ext uri="{FF2B5EF4-FFF2-40B4-BE49-F238E27FC236}">
                <a16:creationId xmlns:a16="http://schemas.microsoft.com/office/drawing/2014/main" id="{C686E7EF-DA94-4319-9088-9AB427C37620}"/>
              </a:ext>
            </a:extLst>
          </p:cNvPr>
          <p:cNvSpPr/>
          <p:nvPr/>
        </p:nvSpPr>
        <p:spPr>
          <a:xfrm>
            <a:off x="656415" y="4475984"/>
            <a:ext cx="3676373" cy="1351416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4" name="Tekstiruutu 2">
            <a:extLst>
              <a:ext uri="{FF2B5EF4-FFF2-40B4-BE49-F238E27FC236}">
                <a16:creationId xmlns:a16="http://schemas.microsoft.com/office/drawing/2014/main" id="{DC939651-5E98-4561-B2C9-0D031F091E86}"/>
              </a:ext>
            </a:extLst>
          </p:cNvPr>
          <p:cNvSpPr txBox="1"/>
          <p:nvPr/>
        </p:nvSpPr>
        <p:spPr>
          <a:xfrm>
            <a:off x="656415" y="4570546"/>
            <a:ext cx="3754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USA:ssa tehtiin uraauurtavia kokeita </a:t>
            </a:r>
          </a:p>
          <a:p>
            <a:r>
              <a:rPr lang="fi-FI" dirty="0"/>
              <a:t>isotooppien käytössä biokemiassa.</a:t>
            </a:r>
          </a:p>
          <a:p>
            <a:r>
              <a:rPr lang="fi-FI" dirty="0"/>
              <a:t>Tekniikan haltuunotosta tuli AIV:lle </a:t>
            </a:r>
          </a:p>
          <a:p>
            <a:r>
              <a:rPr lang="fi-FI" dirty="0"/>
              <a:t>hyvin tärkeää.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4F49E4-E907-E6EA-5A39-C9A0086B1094}"/>
              </a:ext>
            </a:extLst>
          </p:cNvPr>
          <p:cNvSpPr txBox="1"/>
          <p:nvPr/>
        </p:nvSpPr>
        <p:spPr>
          <a:xfrm>
            <a:off x="1341396" y="3759922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Simons</a:t>
            </a:r>
            <a:endParaRPr lang="en-FI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15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19" grpId="0"/>
      <p:bldP spid="28" grpId="0" animBg="1"/>
      <p:bldP spid="38" grpId="0"/>
      <p:bldP spid="41" grpId="0" animBg="1"/>
      <p:bldP spid="42" grpId="0" animBg="1"/>
      <p:bldP spid="33" grpId="0" animBg="1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F918F58D-1AC7-4D6C-B439-2B647A6E88EA}"/>
              </a:ext>
            </a:extLst>
          </p:cNvPr>
          <p:cNvSpPr/>
          <p:nvPr/>
        </p:nvSpPr>
        <p:spPr>
          <a:xfrm>
            <a:off x="365166" y="1349828"/>
            <a:ext cx="4082144" cy="2635947"/>
          </a:xfrm>
          <a:prstGeom prst="roundRect">
            <a:avLst>
              <a:gd name="adj" fmla="val 4524"/>
            </a:avLst>
          </a:prstGeom>
          <a:solidFill>
            <a:srgbClr val="00B0F0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B5955C8A-6273-4D38-8553-77A6909E7F50}"/>
              </a:ext>
            </a:extLst>
          </p:cNvPr>
          <p:cNvSpPr txBox="1"/>
          <p:nvPr/>
        </p:nvSpPr>
        <p:spPr>
          <a:xfrm>
            <a:off x="2553453" y="260706"/>
            <a:ext cx="4439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A.I. Virtanen ja Lennart </a:t>
            </a:r>
            <a:r>
              <a:rPr lang="fi-FI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endParaRPr lang="fi-FI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61160A2-33F3-411A-8D41-2E691FC156BF}"/>
              </a:ext>
            </a:extLst>
          </p:cNvPr>
          <p:cNvSpPr txBox="1"/>
          <p:nvPr/>
        </p:nvSpPr>
        <p:spPr>
          <a:xfrm>
            <a:off x="365166" y="1545771"/>
            <a:ext cx="3899529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Suomen Akatemian esimieheksi 1948</a:t>
            </a:r>
          </a:p>
          <a:p>
            <a:pPr>
              <a:spcAft>
                <a:spcPts val="600"/>
              </a:spcAft>
            </a:pPr>
            <a:endParaRPr lang="fi-FI" dirty="0"/>
          </a:p>
          <a:p>
            <a:pPr>
              <a:spcAft>
                <a:spcPts val="600"/>
              </a:spcAft>
            </a:pPr>
            <a:r>
              <a:rPr lang="fi-FI" dirty="0"/>
              <a:t>Tinkimätön YYA-politiikan vastustaja  </a:t>
            </a:r>
          </a:p>
          <a:p>
            <a:pPr>
              <a:spcAft>
                <a:spcPts val="600"/>
              </a:spcAft>
            </a:pPr>
            <a:endParaRPr lang="fi-FI" dirty="0"/>
          </a:p>
          <a:p>
            <a:pPr>
              <a:spcAft>
                <a:spcPts val="600"/>
              </a:spcAft>
            </a:pPr>
            <a:r>
              <a:rPr lang="fi-FI" dirty="0"/>
              <a:t>Vastusti konkreettisesti harvoja </a:t>
            </a:r>
          </a:p>
          <a:p>
            <a:pPr>
              <a:spcAft>
                <a:spcPts val="600"/>
              </a:spcAft>
            </a:pPr>
            <a:r>
              <a:rPr lang="fi-FI" dirty="0"/>
              <a:t>vasemmistomielisiä tiedemiehiä</a:t>
            </a: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AD679E5B-6787-4DF7-AD93-661D3751B7C2}"/>
              </a:ext>
            </a:extLst>
          </p:cNvPr>
          <p:cNvSpPr/>
          <p:nvPr/>
        </p:nvSpPr>
        <p:spPr>
          <a:xfrm>
            <a:off x="4647279" y="1349828"/>
            <a:ext cx="4153822" cy="2635947"/>
          </a:xfrm>
          <a:prstGeom prst="roundRect">
            <a:avLst>
              <a:gd name="adj" fmla="val 4524"/>
            </a:avLst>
          </a:prstGeom>
          <a:solidFill>
            <a:srgbClr val="FF3300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99AFE7B-9484-4870-9C4C-20B7236D23BB}"/>
              </a:ext>
            </a:extLst>
          </p:cNvPr>
          <p:cNvSpPr txBox="1"/>
          <p:nvPr/>
        </p:nvSpPr>
        <p:spPr>
          <a:xfrm>
            <a:off x="4633509" y="1545771"/>
            <a:ext cx="42741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Sodan jälkeen progressiivinen tai vasemmistomielinen poliittisilta mielipiteiltään</a:t>
            </a:r>
          </a:p>
          <a:p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Oli sivuharrastuksena aktiivinen RKP:ssä,</a:t>
            </a:r>
          </a:p>
          <a:p>
            <a:r>
              <a:rPr lang="fi-FI" dirty="0">
                <a:solidFill>
                  <a:schemeClr val="bg1"/>
                </a:solidFill>
              </a:rPr>
              <a:t>jossa edusti sen radikaalia vasemmistoa</a:t>
            </a:r>
          </a:p>
          <a:p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Aktiivisuus jäi taka-alalle 50-luvulla   </a:t>
            </a:r>
          </a:p>
          <a:p>
            <a:endParaRPr lang="fi-FI" dirty="0"/>
          </a:p>
        </p:txBody>
      </p:sp>
      <p:sp>
        <p:nvSpPr>
          <p:cNvPr id="7" name="Nuoli: Oikea 6">
            <a:extLst>
              <a:ext uri="{FF2B5EF4-FFF2-40B4-BE49-F238E27FC236}">
                <a16:creationId xmlns:a16="http://schemas.microsoft.com/office/drawing/2014/main" id="{BD55D2E2-FF97-4FEE-9C45-0496CFD9EAB8}"/>
              </a:ext>
            </a:extLst>
          </p:cNvPr>
          <p:cNvSpPr/>
          <p:nvPr/>
        </p:nvSpPr>
        <p:spPr>
          <a:xfrm>
            <a:off x="3583875" y="4406403"/>
            <a:ext cx="968829" cy="80554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Nuoli: Oikea 7">
            <a:extLst>
              <a:ext uri="{FF2B5EF4-FFF2-40B4-BE49-F238E27FC236}">
                <a16:creationId xmlns:a16="http://schemas.microsoft.com/office/drawing/2014/main" id="{6CC68BE2-29B7-4350-BD8E-6A524E331B33}"/>
              </a:ext>
            </a:extLst>
          </p:cNvPr>
          <p:cNvSpPr/>
          <p:nvPr/>
        </p:nvSpPr>
        <p:spPr>
          <a:xfrm rot="10800000">
            <a:off x="4552704" y="4406403"/>
            <a:ext cx="968829" cy="80554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02ED690-A568-45FC-A1AE-E550BD31DF91}"/>
              </a:ext>
            </a:extLst>
          </p:cNvPr>
          <p:cNvSpPr txBox="1"/>
          <p:nvPr/>
        </p:nvSpPr>
        <p:spPr>
          <a:xfrm>
            <a:off x="1165284" y="5471228"/>
            <a:ext cx="6936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Yhteentörmäyksestä ei suoraa todistetta mutta lienee ollut väistämätön</a:t>
            </a:r>
          </a:p>
          <a:p>
            <a:endParaRPr lang="fi-FI" dirty="0"/>
          </a:p>
          <a:p>
            <a:r>
              <a:rPr lang="fi-FI" dirty="0"/>
              <a:t>      Yksi todiste on totaalinen yhteistyön puute isotooppitekniikassa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6DC3E21C-DC9B-BBE4-BCC6-F75A3BD8D04F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2406238" y="722371"/>
            <a:ext cx="912021" cy="62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726537A3-3C91-E692-4188-2973FD19B1D2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5675219" y="722371"/>
            <a:ext cx="1048971" cy="627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AF0646C5-9700-5B7D-8B90-6D92E41561F6}"/>
              </a:ext>
            </a:extLst>
          </p:cNvPr>
          <p:cNvCxnSpPr>
            <a:cxnSpLocks/>
          </p:cNvCxnSpPr>
          <p:nvPr/>
        </p:nvCxnSpPr>
        <p:spPr>
          <a:xfrm>
            <a:off x="2651211" y="695955"/>
            <a:ext cx="1607280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A91E1A70-C00A-0388-ABFB-FF88AC317E54}"/>
              </a:ext>
            </a:extLst>
          </p:cNvPr>
          <p:cNvCxnSpPr>
            <a:cxnSpLocks/>
          </p:cNvCxnSpPr>
          <p:nvPr/>
        </p:nvCxnSpPr>
        <p:spPr>
          <a:xfrm>
            <a:off x="4759070" y="695955"/>
            <a:ext cx="2081677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75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FB24CE3-575D-44B9-B4EA-AA44CA78BEB8}"/>
              </a:ext>
            </a:extLst>
          </p:cNvPr>
          <p:cNvSpPr txBox="1"/>
          <p:nvPr/>
        </p:nvSpPr>
        <p:spPr>
          <a:xfrm>
            <a:off x="2462287" y="270053"/>
            <a:ext cx="4219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Simonsin juttu (1953 - 1956)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E2FF7BD8-3749-F97D-179A-27E44758B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93" y="4144782"/>
            <a:ext cx="5798670" cy="2324771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D9BE5DE7-DAA4-CD73-2171-E1D8E1664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72" y="2413893"/>
            <a:ext cx="6548873" cy="1849248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6896C227-FD4A-7608-5F5F-BA0530AEC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403" y="3827313"/>
            <a:ext cx="2799724" cy="2959708"/>
          </a:xfrm>
          <a:prstGeom prst="rect">
            <a:avLst/>
          </a:prstGeom>
        </p:spPr>
      </p:pic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E7E08AB8-03AD-F19F-7ECF-18B9D781A23A}"/>
              </a:ext>
            </a:extLst>
          </p:cNvPr>
          <p:cNvSpPr/>
          <p:nvPr/>
        </p:nvSpPr>
        <p:spPr>
          <a:xfrm>
            <a:off x="3002325" y="3040303"/>
            <a:ext cx="5975823" cy="1007912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6E358AF4-5113-3764-3EDE-7B910985695B}"/>
              </a:ext>
            </a:extLst>
          </p:cNvPr>
          <p:cNvSpPr/>
          <p:nvPr/>
        </p:nvSpPr>
        <p:spPr>
          <a:xfrm>
            <a:off x="192972" y="1299294"/>
            <a:ext cx="6109611" cy="899673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98CC571E-D516-1820-3209-0863D628D80A}"/>
              </a:ext>
            </a:extLst>
          </p:cNvPr>
          <p:cNvSpPr txBox="1"/>
          <p:nvPr/>
        </p:nvSpPr>
        <p:spPr>
          <a:xfrm>
            <a:off x="192972" y="1402783"/>
            <a:ext cx="6200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Lisenssitoimen tarkastusvirasto ja poliisi ryhtyivät tutkimaan </a:t>
            </a:r>
          </a:p>
          <a:p>
            <a:r>
              <a:rPr lang="fi-FI" dirty="0"/>
              <a:t>väitöksiä prof. Simonsin väärinkäytöksistä.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2CD19981-063E-28F1-9415-3794C07E380E}"/>
              </a:ext>
            </a:extLst>
          </p:cNvPr>
          <p:cNvSpPr txBox="1"/>
          <p:nvPr/>
        </p:nvSpPr>
        <p:spPr>
          <a:xfrm>
            <a:off x="2973598" y="3104392"/>
            <a:ext cx="61092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Syytteet </a:t>
            </a:r>
            <a:r>
              <a:rPr lang="fi-FI" dirty="0" err="1"/>
              <a:t>Simonsia</a:t>
            </a:r>
            <a:r>
              <a:rPr lang="fi-FI" dirty="0"/>
              <a:t> vastaan 9/1953 Helsingin hovioikeudessa</a:t>
            </a:r>
          </a:p>
          <a:p>
            <a:endParaRPr lang="fi-FI" dirty="0"/>
          </a:p>
          <a:p>
            <a:r>
              <a:rPr lang="fi-FI" dirty="0"/>
              <a:t>                 </a:t>
            </a:r>
            <a:r>
              <a:rPr lang="fi-FI" b="1" dirty="0">
                <a:solidFill>
                  <a:srgbClr val="FF0000"/>
                </a:solidFill>
              </a:rPr>
              <a:t>Simons virastaan pidätettynä </a:t>
            </a:r>
            <a:r>
              <a:rPr lang="fi-FI" b="1" dirty="0">
                <a:solidFill>
                  <a:srgbClr val="FF0000"/>
                </a:solidFill>
                <a:sym typeface="Wingdings" panose="05000000000000000000" pitchFamily="2" charset="2"/>
              </a:rPr>
              <a:t> 1/</a:t>
            </a:r>
            <a:r>
              <a:rPr lang="fi-FI" b="1" dirty="0">
                <a:solidFill>
                  <a:srgbClr val="FF0000"/>
                </a:solidFill>
              </a:rPr>
              <a:t>1956</a:t>
            </a:r>
          </a:p>
        </p:txBody>
      </p:sp>
    </p:spTree>
    <p:extLst>
      <p:ext uri="{BB962C8B-B14F-4D97-AF65-F5344CB8AC3E}">
        <p14:creationId xmlns:p14="http://schemas.microsoft.com/office/powerpoint/2010/main" val="3469804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1CAE2AA4-B5F9-66FE-BD3C-8F3224672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149994" y="1649794"/>
            <a:ext cx="2306133" cy="4537874"/>
          </a:xfrm>
          <a:prstGeom prst="rect">
            <a:avLst/>
          </a:prstGeom>
        </p:spPr>
      </p:pic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3658384A-E686-4D05-8556-95243C4BFDB5}"/>
              </a:ext>
            </a:extLst>
          </p:cNvPr>
          <p:cNvSpPr/>
          <p:nvPr/>
        </p:nvSpPr>
        <p:spPr>
          <a:xfrm>
            <a:off x="174449" y="1325105"/>
            <a:ext cx="4219425" cy="1137801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437054A-21F7-4D5C-87F3-CB7482B385D3}"/>
              </a:ext>
            </a:extLst>
          </p:cNvPr>
          <p:cNvSpPr txBox="1"/>
          <p:nvPr/>
        </p:nvSpPr>
        <p:spPr>
          <a:xfrm>
            <a:off x="174449" y="1432340"/>
            <a:ext cx="44296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Gåsströmin lausunnot Simonsista </a:t>
            </a:r>
          </a:p>
          <a:p>
            <a:r>
              <a:rPr lang="fi-FI" dirty="0"/>
              <a:t>poliisitutkinnan aiheena </a:t>
            </a:r>
          </a:p>
          <a:p>
            <a:r>
              <a:rPr lang="fi-FI" dirty="0">
                <a:sym typeface="Wingdings" panose="05000000000000000000" pitchFamily="2" charset="2"/>
              </a:rPr>
              <a:t> Simonsin jutun keskiössä kesällä </a:t>
            </a:r>
            <a:r>
              <a:rPr lang="fi-FI" dirty="0"/>
              <a:t>1954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6FC09D5-CA87-4B7C-A625-A77BD7C22E40}"/>
              </a:ext>
            </a:extLst>
          </p:cNvPr>
          <p:cNvSpPr txBox="1"/>
          <p:nvPr/>
        </p:nvSpPr>
        <p:spPr>
          <a:xfrm>
            <a:off x="247233" y="2588337"/>
            <a:ext cx="2739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Ylioppilaslehti 22.10 1954</a:t>
            </a: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769A4570-A99D-4ABD-8427-C7FF663DAD3C}"/>
              </a:ext>
            </a:extLst>
          </p:cNvPr>
          <p:cNvSpPr/>
          <p:nvPr/>
        </p:nvSpPr>
        <p:spPr>
          <a:xfrm>
            <a:off x="66184" y="5603630"/>
            <a:ext cx="4537876" cy="834088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6F8B4A3-F463-458D-B9CB-4A8CA427E17D}"/>
              </a:ext>
            </a:extLst>
          </p:cNvPr>
          <p:cNvSpPr txBox="1"/>
          <p:nvPr/>
        </p:nvSpPr>
        <p:spPr>
          <a:xfrm>
            <a:off x="66183" y="5714958"/>
            <a:ext cx="4727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Gåsström perheineen muutti Hollantiin 1954</a:t>
            </a:r>
          </a:p>
          <a:p>
            <a:r>
              <a:rPr lang="fi-FI" dirty="0">
                <a:sym typeface="Wingdings" panose="05000000000000000000" pitchFamily="2" charset="2"/>
              </a:rPr>
              <a:t>Ei tulisi palaamaan</a:t>
            </a:r>
            <a:endParaRPr lang="fi-FI" dirty="0"/>
          </a:p>
        </p:txBody>
      </p:sp>
      <p:sp>
        <p:nvSpPr>
          <p:cNvPr id="11" name="Suorakulmio: Pyöristetyt kulmat 7">
            <a:extLst>
              <a:ext uri="{FF2B5EF4-FFF2-40B4-BE49-F238E27FC236}">
                <a16:creationId xmlns:a16="http://schemas.microsoft.com/office/drawing/2014/main" id="{1286102E-C0E4-4629-D42F-AB09E3507B62}"/>
              </a:ext>
            </a:extLst>
          </p:cNvPr>
          <p:cNvSpPr/>
          <p:nvPr/>
        </p:nvSpPr>
        <p:spPr>
          <a:xfrm>
            <a:off x="5100684" y="1323143"/>
            <a:ext cx="3868867" cy="1094889"/>
          </a:xfrm>
          <a:prstGeom prst="roundRect">
            <a:avLst>
              <a:gd name="adj" fmla="val 621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3D0F4915-9C04-C819-66DF-1A7792D2A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619" y="2640519"/>
            <a:ext cx="3346995" cy="3074439"/>
          </a:xfrm>
          <a:prstGeom prst="rect">
            <a:avLst/>
          </a:prstGeom>
        </p:spPr>
      </p:pic>
      <p:sp>
        <p:nvSpPr>
          <p:cNvPr id="12" name="Tekstiruutu 2">
            <a:extLst>
              <a:ext uri="{FF2B5EF4-FFF2-40B4-BE49-F238E27FC236}">
                <a16:creationId xmlns:a16="http://schemas.microsoft.com/office/drawing/2014/main" id="{D71A4ABD-2261-3D47-CC15-EAD3C7760B32}"/>
              </a:ext>
            </a:extLst>
          </p:cNvPr>
          <p:cNvSpPr txBox="1"/>
          <p:nvPr/>
        </p:nvSpPr>
        <p:spPr>
          <a:xfrm>
            <a:off x="5253084" y="1440195"/>
            <a:ext cx="3716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Tuomio 12/1955: </a:t>
            </a:r>
          </a:p>
          <a:p>
            <a:r>
              <a:rPr lang="fi-FI" dirty="0"/>
              <a:t>Simons sai pieniä sakkoja, mutta </a:t>
            </a:r>
          </a:p>
          <a:p>
            <a:r>
              <a:rPr lang="fi-FI" dirty="0"/>
              <a:t>käýtännössä voitti oikeudenkäynnin</a:t>
            </a:r>
          </a:p>
        </p:txBody>
      </p:sp>
      <p:sp>
        <p:nvSpPr>
          <p:cNvPr id="15" name="Tekstiruutu 3">
            <a:extLst>
              <a:ext uri="{FF2B5EF4-FFF2-40B4-BE49-F238E27FC236}">
                <a16:creationId xmlns:a16="http://schemas.microsoft.com/office/drawing/2014/main" id="{82997F8D-11E8-3E72-9166-6B4FC951D5EC}"/>
              </a:ext>
            </a:extLst>
          </p:cNvPr>
          <p:cNvSpPr txBox="1"/>
          <p:nvPr/>
        </p:nvSpPr>
        <p:spPr>
          <a:xfrm>
            <a:off x="5252466" y="5937445"/>
            <a:ext cx="3565300" cy="646331"/>
          </a:xfrm>
          <a:prstGeom prst="rect">
            <a:avLst/>
          </a:prstGeom>
          <a:solidFill>
            <a:srgbClr val="FF0000">
              <a:alpha val="25000"/>
            </a:srgbClr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Oikeudenkäynti unohtui nopeasti </a:t>
            </a:r>
          </a:p>
          <a:p>
            <a:r>
              <a:rPr lang="fi-FI" dirty="0"/>
              <a:t>lähes kokonaan </a:t>
            </a:r>
          </a:p>
        </p:txBody>
      </p:sp>
      <p:sp>
        <p:nvSpPr>
          <p:cNvPr id="16" name="Tekstiruutu 1">
            <a:extLst>
              <a:ext uri="{FF2B5EF4-FFF2-40B4-BE49-F238E27FC236}">
                <a16:creationId xmlns:a16="http://schemas.microsoft.com/office/drawing/2014/main" id="{95F19CFE-A6AC-8EDF-E687-7BC9739F8301}"/>
              </a:ext>
            </a:extLst>
          </p:cNvPr>
          <p:cNvSpPr txBox="1"/>
          <p:nvPr/>
        </p:nvSpPr>
        <p:spPr>
          <a:xfrm>
            <a:off x="2494347" y="170407"/>
            <a:ext cx="4219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Simonsin juttu (1953 - 1956)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84963C-E754-1B89-AE6F-7D2B8B3A6293}"/>
              </a:ext>
            </a:extLst>
          </p:cNvPr>
          <p:cNvCxnSpPr>
            <a:cxnSpLocks/>
          </p:cNvCxnSpPr>
          <p:nvPr/>
        </p:nvCxnSpPr>
        <p:spPr>
          <a:xfrm flipH="1">
            <a:off x="4815904" y="1043900"/>
            <a:ext cx="2021" cy="553987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42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2FFA3587-0701-5C5E-D3DB-36BA953D2F09}"/>
              </a:ext>
            </a:extLst>
          </p:cNvPr>
          <p:cNvSpPr txBox="1"/>
          <p:nvPr/>
        </p:nvSpPr>
        <p:spPr>
          <a:xfrm>
            <a:off x="377606" y="384894"/>
            <a:ext cx="4437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latin typeface="Baskerville Old Face" panose="02020602080505020303" pitchFamily="18" charset="0"/>
              </a:rPr>
              <a:t>A.I. Virtanen/SA kirje valtiovallalle</a:t>
            </a:r>
          </a:p>
          <a:p>
            <a:r>
              <a:rPr lang="fi-FI" sz="2400" dirty="0">
                <a:latin typeface="Baskerville Old Face" panose="02020602080505020303" pitchFamily="18" charset="0"/>
              </a:rPr>
              <a:t>16.3 1955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4372FB0-5F2E-4194-36B6-0D34F4527F54}"/>
              </a:ext>
            </a:extLst>
          </p:cNvPr>
          <p:cNvSpPr txBox="1"/>
          <p:nvPr/>
        </p:nvSpPr>
        <p:spPr>
          <a:xfrm>
            <a:off x="4890637" y="4475668"/>
            <a:ext cx="3796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Lennart </a:t>
            </a:r>
            <a:r>
              <a:rPr lang="fi-FI" sz="24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Simonsin</a:t>
            </a:r>
            <a:r>
              <a:rPr lang="fi-FI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kirjoitus</a:t>
            </a:r>
          </a:p>
          <a:p>
            <a:r>
              <a:rPr lang="fi-FI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Maakansa-lehdessä 15.3 1955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5F0A3BE-ECD6-5AD1-A241-02EDD5E6FCBD}"/>
              </a:ext>
            </a:extLst>
          </p:cNvPr>
          <p:cNvSpPr txBox="1"/>
          <p:nvPr/>
        </p:nvSpPr>
        <p:spPr>
          <a:xfrm>
            <a:off x="300745" y="1400315"/>
            <a:ext cx="78754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i-FI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… Esitettyyn viitaten esittää Suomen Akatemia, että Valtioneuvosto asettaisi </a:t>
            </a:r>
          </a:p>
          <a:p>
            <a:pPr algn="just"/>
            <a:r>
              <a:rPr lang="fi-FI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atomienergiatoimikunnan maahamme huolehtimaan tämän alan kaikinpuolisesta </a:t>
            </a:r>
          </a:p>
          <a:p>
            <a:pPr algn="just"/>
            <a:r>
              <a:rPr lang="fi-FI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kehittämisestä.</a:t>
            </a:r>
            <a:endParaRPr lang="fi-F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i-F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i-FI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Helsingissä maaliskuun 16 p:nä 1955. Artturi I. Virtanen.</a:t>
            </a:r>
            <a:endParaRPr lang="fi-F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3E37D10-A6C0-23C8-6D9C-31B3BBE32D05}"/>
              </a:ext>
            </a:extLst>
          </p:cNvPr>
          <p:cNvSpPr txBox="1"/>
          <p:nvPr/>
        </p:nvSpPr>
        <p:spPr>
          <a:xfrm>
            <a:off x="2020832" y="5419447"/>
            <a:ext cx="71231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i-FI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…. Suomen on varmasti korkea aika suorittaa perusteellinen, asiantunteva </a:t>
            </a:r>
          </a:p>
          <a:p>
            <a:pPr algn="just"/>
            <a:r>
              <a:rPr lang="fi-FI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tutkimus atomivoimakysymyksestään sen kaikessa laajuudessa.  </a:t>
            </a:r>
            <a:endParaRPr lang="fi-FI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i-FI" sz="1800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fi-FI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Lennart </a:t>
            </a:r>
            <a:r>
              <a:rPr lang="fi-FI" sz="1800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Simons</a:t>
            </a:r>
            <a:r>
              <a:rPr lang="fi-FI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fi-FI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Kuva 6" descr="Kuva, joka sisältää kohteen teksti, kuitti, Fontti, valkoinen&#10;&#10;Kuvaus luotu automaattisesti">
            <a:extLst>
              <a:ext uri="{FF2B5EF4-FFF2-40B4-BE49-F238E27FC236}">
                <a16:creationId xmlns:a16="http://schemas.microsoft.com/office/drawing/2014/main" id="{793AFB44-7CDE-C5E8-68A5-78B7BF7D2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34" y="78598"/>
            <a:ext cx="2578613" cy="3557023"/>
          </a:xfrm>
          <a:prstGeom prst="rect">
            <a:avLst/>
          </a:prstGeom>
        </p:spPr>
      </p:pic>
      <p:pic>
        <p:nvPicPr>
          <p:cNvPr id="9" name="Kuva 8" descr="Kuva, joka sisältää kohteen teksti, Fontti, valkoinen, kuvakaappaus&#10;&#10;Kuvaus luotu automaattisesti">
            <a:extLst>
              <a:ext uri="{FF2B5EF4-FFF2-40B4-BE49-F238E27FC236}">
                <a16:creationId xmlns:a16="http://schemas.microsoft.com/office/drawing/2014/main" id="{76D0D00C-2A13-7B77-4733-2F8730BC6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3" y="2824420"/>
            <a:ext cx="4133096" cy="3749047"/>
          </a:xfrm>
          <a:prstGeom prst="rect">
            <a:avLst/>
          </a:prstGeom>
        </p:spPr>
      </p:pic>
      <p:sp>
        <p:nvSpPr>
          <p:cNvPr id="10" name="Nuoli: Ylös 9">
            <a:extLst>
              <a:ext uri="{FF2B5EF4-FFF2-40B4-BE49-F238E27FC236}">
                <a16:creationId xmlns:a16="http://schemas.microsoft.com/office/drawing/2014/main" id="{2436C1C7-21C8-4227-A736-6CB1C2AF45D7}"/>
              </a:ext>
            </a:extLst>
          </p:cNvPr>
          <p:cNvSpPr/>
          <p:nvPr/>
        </p:nvSpPr>
        <p:spPr>
          <a:xfrm>
            <a:off x="8176234" y="3696536"/>
            <a:ext cx="805543" cy="8309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: Ylös 10">
            <a:extLst>
              <a:ext uri="{FF2B5EF4-FFF2-40B4-BE49-F238E27FC236}">
                <a16:creationId xmlns:a16="http://schemas.microsoft.com/office/drawing/2014/main" id="{2915DA3C-A982-639E-2073-AF6F3919408F}"/>
              </a:ext>
            </a:extLst>
          </p:cNvPr>
          <p:cNvSpPr/>
          <p:nvPr/>
        </p:nvSpPr>
        <p:spPr>
          <a:xfrm flipV="1">
            <a:off x="300745" y="1598017"/>
            <a:ext cx="805543" cy="8309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B448ACF0-2043-248B-2C6F-495450A5A592}"/>
              </a:ext>
            </a:extLst>
          </p:cNvPr>
          <p:cNvSpPr/>
          <p:nvPr/>
        </p:nvSpPr>
        <p:spPr>
          <a:xfrm>
            <a:off x="5148650" y="3736502"/>
            <a:ext cx="2939435" cy="684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AB70E49C-A33B-FEE0-FC4D-378EFDF9BBF5}"/>
              </a:ext>
            </a:extLst>
          </p:cNvPr>
          <p:cNvSpPr txBox="1"/>
          <p:nvPr/>
        </p:nvSpPr>
        <p:spPr>
          <a:xfrm>
            <a:off x="5249475" y="3753781"/>
            <a:ext cx="2926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Pieni uutinen seuraavan </a:t>
            </a:r>
          </a:p>
          <a:p>
            <a:r>
              <a:rPr lang="fi-FI" dirty="0"/>
              <a:t>päivän HS:ssa. Eikä muuta.</a:t>
            </a:r>
          </a:p>
        </p:txBody>
      </p:sp>
      <p:sp>
        <p:nvSpPr>
          <p:cNvPr id="14" name="Suorakulmio: Pyöristetyt kulmat 13">
            <a:extLst>
              <a:ext uri="{FF2B5EF4-FFF2-40B4-BE49-F238E27FC236}">
                <a16:creationId xmlns:a16="http://schemas.microsoft.com/office/drawing/2014/main" id="{AC99D5A2-0FFA-4EBD-DD3B-D15641B5AFF7}"/>
              </a:ext>
            </a:extLst>
          </p:cNvPr>
          <p:cNvSpPr/>
          <p:nvPr/>
        </p:nvSpPr>
        <p:spPr>
          <a:xfrm>
            <a:off x="1220177" y="1580978"/>
            <a:ext cx="3670460" cy="684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7F91F05F-524D-BFAD-0E39-081D8881E64B}"/>
              </a:ext>
            </a:extLst>
          </p:cNvPr>
          <p:cNvSpPr txBox="1"/>
          <p:nvPr/>
        </p:nvSpPr>
        <p:spPr>
          <a:xfrm>
            <a:off x="1220176" y="1626251"/>
            <a:ext cx="3767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Viikkoa myöhemmin valtioneuvosto</a:t>
            </a:r>
          </a:p>
          <a:p>
            <a:r>
              <a:rPr lang="fi-FI" dirty="0"/>
              <a:t>asettaa </a:t>
            </a:r>
            <a:r>
              <a:rPr lang="fi-FI" b="1" dirty="0">
                <a:solidFill>
                  <a:srgbClr val="FF0000"/>
                </a:solidFill>
              </a:rPr>
              <a:t>energiakomitean</a:t>
            </a:r>
          </a:p>
        </p:txBody>
      </p:sp>
      <p:cxnSp>
        <p:nvCxnSpPr>
          <p:cNvPr id="8" name="Yhdistin: Kulma 7">
            <a:extLst>
              <a:ext uri="{FF2B5EF4-FFF2-40B4-BE49-F238E27FC236}">
                <a16:creationId xmlns:a16="http://schemas.microsoft.com/office/drawing/2014/main" id="{362A67CA-C939-9BA3-8990-C300B7436DD0}"/>
              </a:ext>
            </a:extLst>
          </p:cNvPr>
          <p:cNvCxnSpPr>
            <a:cxnSpLocks/>
          </p:cNvCxnSpPr>
          <p:nvPr/>
        </p:nvCxnSpPr>
        <p:spPr>
          <a:xfrm rot="5400000">
            <a:off x="1993542" y="2766559"/>
            <a:ext cx="6335242" cy="1077852"/>
          </a:xfrm>
          <a:prstGeom prst="bentConnector3">
            <a:avLst>
              <a:gd name="adj1" fmla="val 50000"/>
            </a:avLst>
          </a:prstGeom>
          <a:ln w="250825">
            <a:solidFill>
              <a:srgbClr val="0070C0">
                <a:alpha val="2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24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 animBg="1"/>
      <p:bldP spid="13" grpId="0"/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D0BAD-21F4-85AE-4800-2ECB901AE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rc 23">
            <a:extLst>
              <a:ext uri="{FF2B5EF4-FFF2-40B4-BE49-F238E27FC236}">
                <a16:creationId xmlns:a16="http://schemas.microsoft.com/office/drawing/2014/main" id="{0FDE7DBF-C2F2-9214-E07B-3C7035F92E0B}"/>
              </a:ext>
            </a:extLst>
          </p:cNvPr>
          <p:cNvSpPr/>
          <p:nvPr/>
        </p:nvSpPr>
        <p:spPr>
          <a:xfrm flipH="1">
            <a:off x="4316193" y="3643358"/>
            <a:ext cx="1066796" cy="1626158"/>
          </a:xfrm>
          <a:prstGeom prst="arc">
            <a:avLst>
              <a:gd name="adj1" fmla="val 16225106"/>
              <a:gd name="adj2" fmla="val 0"/>
            </a:avLst>
          </a:prstGeom>
          <a:ln w="190500">
            <a:solidFill>
              <a:schemeClr val="accent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4857C17-EEC4-68D3-7402-683247EC08D9}"/>
              </a:ext>
            </a:extLst>
          </p:cNvPr>
          <p:cNvSpPr/>
          <p:nvPr/>
        </p:nvSpPr>
        <p:spPr>
          <a:xfrm rot="10800000" flipH="1">
            <a:off x="3249397" y="3634155"/>
            <a:ext cx="1066796" cy="1626158"/>
          </a:xfrm>
          <a:prstGeom prst="arc">
            <a:avLst>
              <a:gd name="adj1" fmla="val 16225106"/>
              <a:gd name="adj2" fmla="val 0"/>
            </a:avLst>
          </a:prstGeom>
          <a:ln w="1873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749C336-6FAD-548C-6115-7406DE2A8936}"/>
              </a:ext>
            </a:extLst>
          </p:cNvPr>
          <p:cNvCxnSpPr>
            <a:cxnSpLocks/>
          </p:cNvCxnSpPr>
          <p:nvPr/>
        </p:nvCxnSpPr>
        <p:spPr>
          <a:xfrm flipH="1">
            <a:off x="4448624" y="1504089"/>
            <a:ext cx="34790" cy="39303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kstiruutu 1">
            <a:extLst>
              <a:ext uri="{FF2B5EF4-FFF2-40B4-BE49-F238E27FC236}">
                <a16:creationId xmlns:a16="http://schemas.microsoft.com/office/drawing/2014/main" id="{82427296-30E6-88F2-C023-A8A4FADB11E2}"/>
              </a:ext>
            </a:extLst>
          </p:cNvPr>
          <p:cNvSpPr txBox="1"/>
          <p:nvPr/>
        </p:nvSpPr>
        <p:spPr>
          <a:xfrm>
            <a:off x="273314" y="183609"/>
            <a:ext cx="865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1955: Energiakomitea ja sen puheenjohtajaksi Erkki Laurila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F9E227-61D3-9FAE-1007-023B11BB6BE8}"/>
              </a:ext>
            </a:extLst>
          </p:cNvPr>
          <p:cNvSpPr txBox="1"/>
          <p:nvPr/>
        </p:nvSpPr>
        <p:spPr>
          <a:xfrm>
            <a:off x="3584189" y="1134237"/>
            <a:ext cx="1728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Energiakomitea</a:t>
            </a:r>
            <a:endParaRPr lang="en-GB" dirty="0"/>
          </a:p>
        </p:txBody>
      </p:sp>
      <p:pic>
        <p:nvPicPr>
          <p:cNvPr id="49" name="Kuva 1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B24C6CF-E5E6-4E55-AB2D-FB8DE6CBF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16" y="3572582"/>
            <a:ext cx="2533761" cy="3166433"/>
          </a:xfrm>
          <a:prstGeom prst="rect">
            <a:avLst/>
          </a:prstGeom>
        </p:spPr>
      </p:pic>
      <p:sp>
        <p:nvSpPr>
          <p:cNvPr id="50" name="Suorakulmio: Pyöristetyt kulmat 5">
            <a:extLst>
              <a:ext uri="{FF2B5EF4-FFF2-40B4-BE49-F238E27FC236}">
                <a16:creationId xmlns:a16="http://schemas.microsoft.com/office/drawing/2014/main" id="{55FA6312-B41E-4FF1-8BF3-186AF0609D0C}"/>
              </a:ext>
            </a:extLst>
          </p:cNvPr>
          <p:cNvSpPr/>
          <p:nvPr/>
        </p:nvSpPr>
        <p:spPr>
          <a:xfrm>
            <a:off x="2246372" y="5472992"/>
            <a:ext cx="4043737" cy="12818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1" name="Tekstiruutu 2">
            <a:extLst>
              <a:ext uri="{FF2B5EF4-FFF2-40B4-BE49-F238E27FC236}">
                <a16:creationId xmlns:a16="http://schemas.microsoft.com/office/drawing/2014/main" id="{4EBF2103-C456-4D0D-B0A0-375E9030551E}"/>
              </a:ext>
            </a:extLst>
          </p:cNvPr>
          <p:cNvSpPr txBox="1"/>
          <p:nvPr/>
        </p:nvSpPr>
        <p:spPr>
          <a:xfrm>
            <a:off x="2336076" y="5538686"/>
            <a:ext cx="38643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1945: Teknillisen fysiikan prof. TKK:lla</a:t>
            </a:r>
          </a:p>
          <a:p>
            <a:r>
              <a:rPr lang="fi-FI" dirty="0"/>
              <a:t>1954: Avainhenkilö perustamassa</a:t>
            </a:r>
          </a:p>
          <a:p>
            <a:r>
              <a:rPr lang="fi-FI" dirty="0"/>
              <a:t>             Matematiikkakone-komiteaa</a:t>
            </a:r>
          </a:p>
          <a:p>
            <a:r>
              <a:rPr lang="fi-FI" dirty="0"/>
              <a:t>1955: Energiakomitean pj.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82F5D9-83E3-99CF-BDBF-B932885AA6F1}"/>
              </a:ext>
            </a:extLst>
          </p:cNvPr>
          <p:cNvCxnSpPr>
            <a:cxnSpLocks/>
          </p:cNvCxnSpPr>
          <p:nvPr/>
        </p:nvCxnSpPr>
        <p:spPr>
          <a:xfrm>
            <a:off x="1121229" y="1503569"/>
            <a:ext cx="0" cy="39309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B69BB7-2247-D7F9-5671-219978B33BF5}"/>
              </a:ext>
            </a:extLst>
          </p:cNvPr>
          <p:cNvCxnSpPr>
            <a:cxnSpLocks/>
          </p:cNvCxnSpPr>
          <p:nvPr/>
        </p:nvCxnSpPr>
        <p:spPr>
          <a:xfrm flipH="1">
            <a:off x="228600" y="1852246"/>
            <a:ext cx="8739554" cy="0"/>
          </a:xfrm>
          <a:prstGeom prst="line">
            <a:avLst/>
          </a:prstGeom>
          <a:ln w="190500">
            <a:solidFill>
              <a:schemeClr val="accent3"/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rc 3">
            <a:extLst>
              <a:ext uri="{FF2B5EF4-FFF2-40B4-BE49-F238E27FC236}">
                <a16:creationId xmlns:a16="http://schemas.microsoft.com/office/drawing/2014/main" id="{859832C8-5C17-420F-F877-E4DA1674AA6F}"/>
              </a:ext>
            </a:extLst>
          </p:cNvPr>
          <p:cNvSpPr/>
          <p:nvPr/>
        </p:nvSpPr>
        <p:spPr>
          <a:xfrm flipH="1" flipV="1">
            <a:off x="3724768" y="1844935"/>
            <a:ext cx="1066796" cy="1360708"/>
          </a:xfrm>
          <a:prstGeom prst="arc">
            <a:avLst>
              <a:gd name="adj1" fmla="val 16225106"/>
              <a:gd name="adj2" fmla="val 0"/>
            </a:avLst>
          </a:prstGeom>
          <a:ln w="1905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AF725E4-649B-02DD-DFEF-79B8F0E44FD9}"/>
              </a:ext>
            </a:extLst>
          </p:cNvPr>
          <p:cNvSpPr/>
          <p:nvPr/>
        </p:nvSpPr>
        <p:spPr>
          <a:xfrm rot="10800000" flipH="1" flipV="1">
            <a:off x="2657972" y="1854140"/>
            <a:ext cx="1066796" cy="1360708"/>
          </a:xfrm>
          <a:prstGeom prst="arc">
            <a:avLst>
              <a:gd name="adj1" fmla="val 16225106"/>
              <a:gd name="adj2" fmla="val 0"/>
            </a:avLst>
          </a:prstGeom>
          <a:ln w="18732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6205E9-4ED7-9C25-5491-7586665AAC92}"/>
              </a:ext>
            </a:extLst>
          </p:cNvPr>
          <p:cNvCxnSpPr>
            <a:cxnSpLocks/>
          </p:cNvCxnSpPr>
          <p:nvPr/>
        </p:nvCxnSpPr>
        <p:spPr>
          <a:xfrm flipH="1">
            <a:off x="4247333" y="3205643"/>
            <a:ext cx="464622" cy="0"/>
          </a:xfrm>
          <a:prstGeom prst="line">
            <a:avLst/>
          </a:prstGeom>
          <a:ln w="190500">
            <a:solidFill>
              <a:schemeClr val="accent3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D7C23E1-38D7-4C56-C105-829E4901358F}"/>
              </a:ext>
            </a:extLst>
          </p:cNvPr>
          <p:cNvSpPr txBox="1"/>
          <p:nvPr/>
        </p:nvSpPr>
        <p:spPr>
          <a:xfrm>
            <a:off x="471986" y="878899"/>
            <a:ext cx="1541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Uraanin</a:t>
            </a:r>
            <a:r>
              <a:rPr lang="en-GB" dirty="0"/>
              <a:t> </a:t>
            </a:r>
            <a:r>
              <a:rPr lang="en-GB" dirty="0" err="1"/>
              <a:t>fissio</a:t>
            </a:r>
            <a:endParaRPr lang="en-GB" dirty="0"/>
          </a:p>
          <a:p>
            <a:r>
              <a:rPr lang="en-GB" dirty="0"/>
              <a:t>1938-1940</a:t>
            </a:r>
            <a:endParaRPr lang="en-FI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F7E160-022A-1CA2-892D-661EB51EE0D2}"/>
              </a:ext>
            </a:extLst>
          </p:cNvPr>
          <p:cNvCxnSpPr>
            <a:cxnSpLocks/>
          </p:cNvCxnSpPr>
          <p:nvPr/>
        </p:nvCxnSpPr>
        <p:spPr>
          <a:xfrm flipH="1">
            <a:off x="735774" y="3959950"/>
            <a:ext cx="1757454" cy="0"/>
          </a:xfrm>
          <a:prstGeom prst="line">
            <a:avLst/>
          </a:prstGeom>
          <a:ln w="1905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711A5F8D-1D1D-C8DC-EE87-4E9C9CD06A36}"/>
              </a:ext>
            </a:extLst>
          </p:cNvPr>
          <p:cNvCxnSpPr/>
          <p:nvPr/>
        </p:nvCxnSpPr>
        <p:spPr>
          <a:xfrm flipV="1">
            <a:off x="2493228" y="3413192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0A7D97-71D2-7B81-DA2A-81F077D2C454}"/>
              </a:ext>
            </a:extLst>
          </p:cNvPr>
          <p:cNvCxnSpPr>
            <a:cxnSpLocks/>
          </p:cNvCxnSpPr>
          <p:nvPr/>
        </p:nvCxnSpPr>
        <p:spPr>
          <a:xfrm flipH="1" flipV="1">
            <a:off x="3279741" y="3413191"/>
            <a:ext cx="1708948" cy="15809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D24F3478-49FB-BD88-D8DB-B67E62C4280B}"/>
              </a:ext>
            </a:extLst>
          </p:cNvPr>
          <p:cNvCxnSpPr>
            <a:cxnSpLocks/>
          </p:cNvCxnSpPr>
          <p:nvPr/>
        </p:nvCxnSpPr>
        <p:spPr>
          <a:xfrm>
            <a:off x="2493229" y="3959950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2B1B6F-3E0E-6DDB-0656-CBEED0C5D145}"/>
              </a:ext>
            </a:extLst>
          </p:cNvPr>
          <p:cNvCxnSpPr>
            <a:cxnSpLocks/>
          </p:cNvCxnSpPr>
          <p:nvPr/>
        </p:nvCxnSpPr>
        <p:spPr>
          <a:xfrm flipH="1" flipV="1">
            <a:off x="3279742" y="4501515"/>
            <a:ext cx="1708947" cy="5193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8B6C784-D557-1D1B-142A-D9120928B769}"/>
              </a:ext>
            </a:extLst>
          </p:cNvPr>
          <p:cNvCxnSpPr>
            <a:cxnSpLocks/>
          </p:cNvCxnSpPr>
          <p:nvPr/>
        </p:nvCxnSpPr>
        <p:spPr>
          <a:xfrm flipH="1">
            <a:off x="4793273" y="3643358"/>
            <a:ext cx="464622" cy="0"/>
          </a:xfrm>
          <a:prstGeom prst="line">
            <a:avLst/>
          </a:prstGeom>
          <a:ln w="190500">
            <a:solidFill>
              <a:schemeClr val="accent1"/>
            </a:solidFill>
            <a:headEnd type="triangl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DDA679-155B-A6B1-555A-740061DEEF1B}"/>
              </a:ext>
            </a:extLst>
          </p:cNvPr>
          <p:cNvCxnSpPr>
            <a:cxnSpLocks/>
          </p:cNvCxnSpPr>
          <p:nvPr/>
        </p:nvCxnSpPr>
        <p:spPr>
          <a:xfrm flipH="1">
            <a:off x="1055914" y="5260313"/>
            <a:ext cx="3260279" cy="0"/>
          </a:xfrm>
          <a:prstGeom prst="line">
            <a:avLst/>
          </a:prstGeom>
          <a:ln w="1905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AFA98A-A932-7F30-C87F-C57E7E04B383}"/>
              </a:ext>
            </a:extLst>
          </p:cNvPr>
          <p:cNvSpPr txBox="1"/>
          <p:nvPr/>
        </p:nvSpPr>
        <p:spPr>
          <a:xfrm>
            <a:off x="1341490" y="3806061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</a:rPr>
              <a:t>Simons</a:t>
            </a:r>
            <a:endParaRPr lang="en-FI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F7092A-1A3B-7B26-1A4B-C9E77915374B}"/>
              </a:ext>
            </a:extLst>
          </p:cNvPr>
          <p:cNvSpPr txBox="1"/>
          <p:nvPr/>
        </p:nvSpPr>
        <p:spPr>
          <a:xfrm>
            <a:off x="1504194" y="1698357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</a:rPr>
              <a:t>AIV</a:t>
            </a:r>
            <a:endParaRPr lang="en-FI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57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44" grpId="0"/>
      <p:bldP spid="50" grpId="0" animBg="1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7AAEB031-35C5-41C4-AEE2-2FB35538A890}"/>
              </a:ext>
            </a:extLst>
          </p:cNvPr>
          <p:cNvSpPr/>
          <p:nvPr/>
        </p:nvSpPr>
        <p:spPr>
          <a:xfrm>
            <a:off x="135136" y="4996870"/>
            <a:ext cx="3954221" cy="1731094"/>
          </a:xfrm>
          <a:prstGeom prst="roundRect">
            <a:avLst>
              <a:gd name="adj" fmla="val 51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9E23E1A-5242-4906-98DF-DB407C9F7678}"/>
              </a:ext>
            </a:extLst>
          </p:cNvPr>
          <p:cNvSpPr txBox="1"/>
          <p:nvPr/>
        </p:nvSpPr>
        <p:spPr>
          <a:xfrm>
            <a:off x="135137" y="149403"/>
            <a:ext cx="38747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Energiakomitea 1955 - 1958</a:t>
            </a:r>
          </a:p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Atomienergianeuvottelukunta </a:t>
            </a:r>
          </a:p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             (AEN 1958 </a:t>
            </a:r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</a:t>
            </a:r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9DA2554-6887-49D8-A3C3-E165035F8601}"/>
              </a:ext>
            </a:extLst>
          </p:cNvPr>
          <p:cNvSpPr txBox="1"/>
          <p:nvPr/>
        </p:nvSpPr>
        <p:spPr>
          <a:xfrm>
            <a:off x="138725" y="5013584"/>
            <a:ext cx="3950633" cy="1714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i-FI" dirty="0"/>
              <a:t>Puheenjohtajana Erkki Laurila</a:t>
            </a:r>
          </a:p>
          <a:p>
            <a:pPr>
              <a:lnSpc>
                <a:spcPct val="150000"/>
              </a:lnSpc>
            </a:pPr>
            <a:r>
              <a:rPr lang="fi-FI" dirty="0"/>
              <a:t>Mietintö 1956: </a:t>
            </a:r>
          </a:p>
          <a:p>
            <a:pPr>
              <a:lnSpc>
                <a:spcPct val="150000"/>
              </a:lnSpc>
            </a:pPr>
            <a:r>
              <a:rPr lang="fi-FI" dirty="0"/>
              <a:t>    - koereaktori TKK:lle </a:t>
            </a:r>
          </a:p>
          <a:p>
            <a:pPr>
              <a:lnSpc>
                <a:spcPct val="150000"/>
              </a:lnSpc>
            </a:pPr>
            <a:r>
              <a:rPr lang="fi-FI" dirty="0"/>
              <a:t>    - muita satsauksia atomitekniikkaan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34B608-324C-4775-B034-E4AD728D1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32" y="1366446"/>
            <a:ext cx="3355587" cy="318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628BC32-44F8-439B-AD79-E39E52782F4B}"/>
              </a:ext>
            </a:extLst>
          </p:cNvPr>
          <p:cNvSpPr txBox="1"/>
          <p:nvPr/>
        </p:nvSpPr>
        <p:spPr>
          <a:xfrm>
            <a:off x="356541" y="4601266"/>
            <a:ext cx="3243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b="1" dirty="0"/>
              <a:t>AEN  valtiovarainministeriössä 1958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CB76B0-E5F4-9D27-A4F2-57C8FB1E5DE2}"/>
              </a:ext>
            </a:extLst>
          </p:cNvPr>
          <p:cNvCxnSpPr>
            <a:cxnSpLocks/>
          </p:cNvCxnSpPr>
          <p:nvPr/>
        </p:nvCxnSpPr>
        <p:spPr>
          <a:xfrm>
            <a:off x="4189781" y="171686"/>
            <a:ext cx="0" cy="655627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AC08152-3B94-F25C-FB90-2431D947646F}"/>
              </a:ext>
            </a:extLst>
          </p:cNvPr>
          <p:cNvSpPr txBox="1"/>
          <p:nvPr/>
        </p:nvSpPr>
        <p:spPr>
          <a:xfrm>
            <a:off x="4476023" y="393245"/>
            <a:ext cx="4431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Energikomitea ja Lennart Simons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4A8016-4CEA-4B83-8909-7F61D5E1B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114" y="2345223"/>
            <a:ext cx="4690266" cy="27079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7BBC6F-084D-432D-9CE9-6B4A41E9F894}"/>
              </a:ext>
            </a:extLst>
          </p:cNvPr>
          <p:cNvSpPr txBox="1"/>
          <p:nvPr/>
        </p:nvSpPr>
        <p:spPr>
          <a:xfrm>
            <a:off x="4378119" y="2339456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9.9 1958</a:t>
            </a:r>
          </a:p>
        </p:txBody>
      </p:sp>
      <p:sp>
        <p:nvSpPr>
          <p:cNvPr id="14" name="Tekstiruutu 2">
            <a:extLst>
              <a:ext uri="{FF2B5EF4-FFF2-40B4-BE49-F238E27FC236}">
                <a16:creationId xmlns:a16="http://schemas.microsoft.com/office/drawing/2014/main" id="{B48FFCFC-C234-136B-7446-0750E1B9A093}"/>
              </a:ext>
            </a:extLst>
          </p:cNvPr>
          <p:cNvSpPr txBox="1"/>
          <p:nvPr/>
        </p:nvSpPr>
        <p:spPr>
          <a:xfrm>
            <a:off x="4449763" y="1270409"/>
            <a:ext cx="46379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dirty="0"/>
              <a:t>1955 – 1958 Simons oli hyvin aktiivinen </a:t>
            </a:r>
          </a:p>
          <a:p>
            <a:r>
              <a:rPr lang="fi-FI" sz="2000" dirty="0"/>
              <a:t>atomienergian tutkimuksessa  </a:t>
            </a:r>
          </a:p>
        </p:txBody>
      </p:sp>
      <p:sp>
        <p:nvSpPr>
          <p:cNvPr id="15" name="Tekstiruutu 3">
            <a:extLst>
              <a:ext uri="{FF2B5EF4-FFF2-40B4-BE49-F238E27FC236}">
                <a16:creationId xmlns:a16="http://schemas.microsoft.com/office/drawing/2014/main" id="{02A1F75D-C4ED-B633-00AF-CECBA0CA067A}"/>
              </a:ext>
            </a:extLst>
          </p:cNvPr>
          <p:cNvSpPr txBox="1"/>
          <p:nvPr/>
        </p:nvSpPr>
        <p:spPr>
          <a:xfrm>
            <a:off x="4528819" y="5587591"/>
            <a:ext cx="4278031" cy="646331"/>
          </a:xfrm>
          <a:prstGeom prst="rect">
            <a:avLst/>
          </a:prstGeom>
          <a:solidFill>
            <a:srgbClr val="FF0000">
              <a:alpha val="25000"/>
            </a:srgbClr>
          </a:solidFill>
        </p:spPr>
        <p:txBody>
          <a:bodyPr wrap="none" rtlCol="0">
            <a:spAutoFit/>
          </a:bodyPr>
          <a:lstStyle/>
          <a:p>
            <a:r>
              <a:rPr lang="fi-FI" b="1" dirty="0"/>
              <a:t>Simons ei silti tiettävästi ollut missään </a:t>
            </a:r>
          </a:p>
          <a:p>
            <a:r>
              <a:rPr lang="fi-FI" b="1" dirty="0"/>
              <a:t>tekemisissä energiakomitean kanssa.</a:t>
            </a:r>
          </a:p>
        </p:txBody>
      </p:sp>
    </p:spTree>
    <p:extLst>
      <p:ext uri="{BB962C8B-B14F-4D97-AF65-F5344CB8AC3E}">
        <p14:creationId xmlns:p14="http://schemas.microsoft.com/office/powerpoint/2010/main" val="350582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CB4909E6-E2E2-3BFD-AED7-CA2B686DB12E}"/>
              </a:ext>
            </a:extLst>
          </p:cNvPr>
          <p:cNvSpPr/>
          <p:nvPr/>
        </p:nvSpPr>
        <p:spPr>
          <a:xfrm>
            <a:off x="1644541" y="3113486"/>
            <a:ext cx="5044946" cy="11934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876EA0D0-1FA2-4719-B5F2-3CEA66441ED4}"/>
              </a:ext>
            </a:extLst>
          </p:cNvPr>
          <p:cNvSpPr txBox="1"/>
          <p:nvPr/>
        </p:nvSpPr>
        <p:spPr>
          <a:xfrm>
            <a:off x="229014" y="362893"/>
            <a:ext cx="6403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</a:rPr>
              <a:t>Perinteinen käsitys Suomen atomihistorian alusta</a:t>
            </a:r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3236F630-EFDE-4411-913C-2D4DDD90799D}"/>
              </a:ext>
            </a:extLst>
          </p:cNvPr>
          <p:cNvSpPr/>
          <p:nvPr/>
        </p:nvSpPr>
        <p:spPr>
          <a:xfrm>
            <a:off x="3825394" y="4674073"/>
            <a:ext cx="5209745" cy="221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C5221CB4-C73F-4BC8-9A5D-846A787786CF}"/>
              </a:ext>
            </a:extLst>
          </p:cNvPr>
          <p:cNvCxnSpPr>
            <a:cxnSpLocks/>
          </p:cNvCxnSpPr>
          <p:nvPr/>
        </p:nvCxnSpPr>
        <p:spPr>
          <a:xfrm>
            <a:off x="2590801" y="2602913"/>
            <a:ext cx="0" cy="51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E1BD64DF-33BC-4388-A3B8-E9A869117CD6}"/>
              </a:ext>
            </a:extLst>
          </p:cNvPr>
          <p:cNvCxnSpPr>
            <a:cxnSpLocks/>
          </p:cNvCxnSpPr>
          <p:nvPr/>
        </p:nvCxnSpPr>
        <p:spPr>
          <a:xfrm>
            <a:off x="6632066" y="2636520"/>
            <a:ext cx="0" cy="476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455105D5-51E3-448C-96B0-6941A17D29D1}"/>
              </a:ext>
            </a:extLst>
          </p:cNvPr>
          <p:cNvCxnSpPr>
            <a:cxnSpLocks/>
          </p:cNvCxnSpPr>
          <p:nvPr/>
        </p:nvCxnSpPr>
        <p:spPr>
          <a:xfrm>
            <a:off x="5319026" y="4844049"/>
            <a:ext cx="0" cy="288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387C03B7-D9DB-4A7C-8DA4-93F147F9B075}"/>
              </a:ext>
            </a:extLst>
          </p:cNvPr>
          <p:cNvCxnSpPr>
            <a:cxnSpLocks/>
          </p:cNvCxnSpPr>
          <p:nvPr/>
        </p:nvCxnSpPr>
        <p:spPr>
          <a:xfrm>
            <a:off x="5202963" y="4024628"/>
            <a:ext cx="0" cy="1947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iruutu 20">
            <a:extLst>
              <a:ext uri="{FF2B5EF4-FFF2-40B4-BE49-F238E27FC236}">
                <a16:creationId xmlns:a16="http://schemas.microsoft.com/office/drawing/2014/main" id="{F0DB6A1C-2DAD-49C8-9B8A-B7F959237D35}"/>
              </a:ext>
            </a:extLst>
          </p:cNvPr>
          <p:cNvSpPr txBox="1"/>
          <p:nvPr/>
        </p:nvSpPr>
        <p:spPr>
          <a:xfrm>
            <a:off x="3707378" y="4895783"/>
            <a:ext cx="1529906" cy="95410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Ensimmäiset</a:t>
            </a:r>
          </a:p>
          <a:p>
            <a:r>
              <a:rPr lang="fi-FI" sz="1400" dirty="0"/>
              <a:t>keskustelut</a:t>
            </a:r>
          </a:p>
          <a:p>
            <a:r>
              <a:rPr lang="fi-FI" sz="1400" dirty="0"/>
              <a:t>kansallisesta</a:t>
            </a:r>
          </a:p>
          <a:p>
            <a:r>
              <a:rPr lang="fi-FI" sz="1400" dirty="0"/>
              <a:t>atomisatsauksesta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52ACBDCE-6889-49F9-B515-01462419C4E5}"/>
              </a:ext>
            </a:extLst>
          </p:cNvPr>
          <p:cNvSpPr txBox="1"/>
          <p:nvPr/>
        </p:nvSpPr>
        <p:spPr>
          <a:xfrm>
            <a:off x="5023284" y="5971753"/>
            <a:ext cx="1529906" cy="738664"/>
          </a:xfrm>
          <a:prstGeom prst="rect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AIV/SA kirje </a:t>
            </a:r>
          </a:p>
          <a:p>
            <a:r>
              <a:rPr lang="fi-FI" sz="1400" dirty="0"/>
              <a:t>valtiovallalle</a:t>
            </a:r>
          </a:p>
          <a:p>
            <a:r>
              <a:rPr lang="fi-FI" sz="1400" dirty="0"/>
              <a:t>atomisatsauksesta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21FD7F5C-CF36-400D-8325-9992336A2343}"/>
              </a:ext>
            </a:extLst>
          </p:cNvPr>
          <p:cNvSpPr txBox="1"/>
          <p:nvPr/>
        </p:nvSpPr>
        <p:spPr>
          <a:xfrm>
            <a:off x="5008279" y="3501408"/>
            <a:ext cx="1564852" cy="523220"/>
          </a:xfrm>
          <a:prstGeom prst="rect">
            <a:avLst/>
          </a:prstGeom>
          <a:noFill/>
          <a:ln w="635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 err="1"/>
              <a:t>Simonsin</a:t>
            </a:r>
            <a:r>
              <a:rPr lang="fi-FI" sz="1400" dirty="0"/>
              <a:t> kirjoitus</a:t>
            </a:r>
          </a:p>
          <a:p>
            <a:r>
              <a:rPr lang="fi-FI" sz="1400" dirty="0"/>
              <a:t>atomisatsauksesta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D031531A-3A2E-4D67-92C5-2F7CA1EB01AC}"/>
              </a:ext>
            </a:extLst>
          </p:cNvPr>
          <p:cNvSpPr txBox="1"/>
          <p:nvPr/>
        </p:nvSpPr>
        <p:spPr>
          <a:xfrm>
            <a:off x="359952" y="4596499"/>
            <a:ext cx="167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Energiakomitea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5B0C5F25-8ACD-40D0-814E-449029595B39}"/>
              </a:ext>
            </a:extLst>
          </p:cNvPr>
          <p:cNvSpPr txBox="1"/>
          <p:nvPr/>
        </p:nvSpPr>
        <p:spPr>
          <a:xfrm>
            <a:off x="1577097" y="2374822"/>
            <a:ext cx="802784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Poliisi-</a:t>
            </a:r>
          </a:p>
          <a:p>
            <a:r>
              <a:rPr lang="fi-FI" sz="1400" dirty="0"/>
              <a:t>tutkinta </a:t>
            </a:r>
          </a:p>
          <a:p>
            <a:r>
              <a:rPr lang="fi-FI" sz="1400" dirty="0"/>
              <a:t>alkaa</a:t>
            </a:r>
          </a:p>
        </p:txBody>
      </p:sp>
      <p:cxnSp>
        <p:nvCxnSpPr>
          <p:cNvPr id="26" name="Suora yhdysviiva 25">
            <a:extLst>
              <a:ext uri="{FF2B5EF4-FFF2-40B4-BE49-F238E27FC236}">
                <a16:creationId xmlns:a16="http://schemas.microsoft.com/office/drawing/2014/main" id="{A17FC154-BAEC-41A3-92A4-A751805BCA27}"/>
              </a:ext>
            </a:extLst>
          </p:cNvPr>
          <p:cNvCxnSpPr>
            <a:cxnSpLocks/>
          </p:cNvCxnSpPr>
          <p:nvPr/>
        </p:nvCxnSpPr>
        <p:spPr>
          <a:xfrm flipH="1">
            <a:off x="697602" y="1662764"/>
            <a:ext cx="8155859" cy="2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kstiruutu 41">
            <a:extLst>
              <a:ext uri="{FF2B5EF4-FFF2-40B4-BE49-F238E27FC236}">
                <a16:creationId xmlns:a16="http://schemas.microsoft.com/office/drawing/2014/main" id="{29D1505B-FD10-4412-AAEF-15EE360A2DBB}"/>
              </a:ext>
            </a:extLst>
          </p:cNvPr>
          <p:cNvSpPr txBox="1"/>
          <p:nvPr/>
        </p:nvSpPr>
        <p:spPr>
          <a:xfrm>
            <a:off x="2075851" y="133194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1953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B6B54AC1-41B8-4D7A-BC67-6AFCFB3484AD}"/>
              </a:ext>
            </a:extLst>
          </p:cNvPr>
          <p:cNvSpPr txBox="1"/>
          <p:nvPr/>
        </p:nvSpPr>
        <p:spPr>
          <a:xfrm>
            <a:off x="3715727" y="134086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1954</a:t>
            </a: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24619DD2-653F-485C-8C90-3F93B679BDDF}"/>
              </a:ext>
            </a:extLst>
          </p:cNvPr>
          <p:cNvSpPr txBox="1"/>
          <p:nvPr/>
        </p:nvSpPr>
        <p:spPr>
          <a:xfrm>
            <a:off x="5380886" y="135006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1955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CA70E979-3F96-49A3-89F9-97BEF8E6F56D}"/>
              </a:ext>
            </a:extLst>
          </p:cNvPr>
          <p:cNvSpPr txBox="1"/>
          <p:nvPr/>
        </p:nvSpPr>
        <p:spPr>
          <a:xfrm>
            <a:off x="6932990" y="133147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1956</a:t>
            </a: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BDD30491-F06D-4E42-B4AD-49B5F2B4F7D5}"/>
              </a:ext>
            </a:extLst>
          </p:cNvPr>
          <p:cNvSpPr txBox="1"/>
          <p:nvPr/>
        </p:nvSpPr>
        <p:spPr>
          <a:xfrm>
            <a:off x="359952" y="2862594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err="1"/>
              <a:t>Simonsin</a:t>
            </a:r>
            <a:endParaRPr lang="fi-FI" b="1" dirty="0"/>
          </a:p>
          <a:p>
            <a:r>
              <a:rPr lang="fi-FI" b="1" dirty="0"/>
              <a:t>juttu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FFA5C3D4-44D8-4C68-A77A-8CEE68CFB127}"/>
              </a:ext>
            </a:extLst>
          </p:cNvPr>
          <p:cNvSpPr txBox="1"/>
          <p:nvPr/>
        </p:nvSpPr>
        <p:spPr>
          <a:xfrm>
            <a:off x="2247597" y="1864249"/>
            <a:ext cx="860172" cy="738664"/>
          </a:xfrm>
          <a:prstGeom prst="rect">
            <a:avLst/>
          </a:prstGeom>
          <a:noFill/>
          <a:ln w="635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Hovi-</a:t>
            </a:r>
          </a:p>
          <a:p>
            <a:r>
              <a:rPr lang="fi-FI" sz="1400" dirty="0"/>
              <a:t>oikeuden</a:t>
            </a:r>
          </a:p>
          <a:p>
            <a:r>
              <a:rPr lang="fi-FI" sz="1400" dirty="0"/>
              <a:t>syyte</a:t>
            </a:r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55944EB6-A780-49AA-91C7-69695E625578}"/>
              </a:ext>
            </a:extLst>
          </p:cNvPr>
          <p:cNvSpPr txBox="1"/>
          <p:nvPr/>
        </p:nvSpPr>
        <p:spPr>
          <a:xfrm>
            <a:off x="5554255" y="2087659"/>
            <a:ext cx="860172" cy="738664"/>
          </a:xfrm>
          <a:prstGeom prst="rect">
            <a:avLst/>
          </a:prstGeom>
          <a:noFill/>
          <a:ln w="635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Hovi-</a:t>
            </a:r>
          </a:p>
          <a:p>
            <a:r>
              <a:rPr lang="fi-FI" sz="1400" dirty="0"/>
              <a:t>oikeuden</a:t>
            </a:r>
          </a:p>
          <a:p>
            <a:r>
              <a:rPr lang="fi-FI" sz="1400" dirty="0"/>
              <a:t>tuomio</a:t>
            </a:r>
          </a:p>
        </p:txBody>
      </p:sp>
      <p:sp>
        <p:nvSpPr>
          <p:cNvPr id="52" name="Tekstiruutu 51">
            <a:extLst>
              <a:ext uri="{FF2B5EF4-FFF2-40B4-BE49-F238E27FC236}">
                <a16:creationId xmlns:a16="http://schemas.microsoft.com/office/drawing/2014/main" id="{A34FD70F-CE85-41A6-8CBA-36D924581362}"/>
              </a:ext>
            </a:extLst>
          </p:cNvPr>
          <p:cNvSpPr txBox="1"/>
          <p:nvPr/>
        </p:nvSpPr>
        <p:spPr>
          <a:xfrm>
            <a:off x="5277933" y="5145646"/>
            <a:ext cx="784958" cy="523220"/>
          </a:xfrm>
          <a:prstGeom prst="rect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Energia-</a:t>
            </a:r>
          </a:p>
          <a:p>
            <a:r>
              <a:rPr lang="fi-FI" sz="1400" dirty="0"/>
              <a:t>komitea</a:t>
            </a:r>
          </a:p>
        </p:txBody>
      </p:sp>
      <p:sp>
        <p:nvSpPr>
          <p:cNvPr id="53" name="Tekstiruutu 52">
            <a:extLst>
              <a:ext uri="{FF2B5EF4-FFF2-40B4-BE49-F238E27FC236}">
                <a16:creationId xmlns:a16="http://schemas.microsoft.com/office/drawing/2014/main" id="{F9501BDA-B8D6-4BFC-96AF-ACE6B9688A59}"/>
              </a:ext>
            </a:extLst>
          </p:cNvPr>
          <p:cNvSpPr txBox="1"/>
          <p:nvPr/>
        </p:nvSpPr>
        <p:spPr>
          <a:xfrm>
            <a:off x="6514581" y="1869456"/>
            <a:ext cx="1167756" cy="738664"/>
          </a:xfrm>
          <a:prstGeom prst="rect">
            <a:avLst/>
          </a:prstGeom>
          <a:noFill/>
          <a:ln w="635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 err="1"/>
              <a:t>Simonsin</a:t>
            </a:r>
            <a:endParaRPr lang="fi-FI" sz="1400" dirty="0"/>
          </a:p>
          <a:p>
            <a:r>
              <a:rPr lang="fi-FI" sz="1400" dirty="0" err="1"/>
              <a:t>viraltapidätys</a:t>
            </a:r>
            <a:endParaRPr lang="fi-FI" sz="1400" dirty="0"/>
          </a:p>
          <a:p>
            <a:r>
              <a:rPr lang="fi-FI" sz="1400" dirty="0"/>
              <a:t>päättyy</a:t>
            </a: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C71E87D4-B08E-7213-D19A-40B3249D0DFE}"/>
              </a:ext>
            </a:extLst>
          </p:cNvPr>
          <p:cNvSpPr txBox="1"/>
          <p:nvPr/>
        </p:nvSpPr>
        <p:spPr>
          <a:xfrm>
            <a:off x="5282389" y="4195898"/>
            <a:ext cx="143859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Geneven I atomi-</a:t>
            </a:r>
          </a:p>
          <a:p>
            <a:r>
              <a:rPr lang="fi-FI" sz="1400" dirty="0"/>
              <a:t>konferenssi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8762F24A-C3D6-93E5-387E-417F2246DD31}"/>
              </a:ext>
            </a:extLst>
          </p:cNvPr>
          <p:cNvSpPr txBox="1"/>
          <p:nvPr/>
        </p:nvSpPr>
        <p:spPr>
          <a:xfrm>
            <a:off x="7092653" y="5130849"/>
            <a:ext cx="869212" cy="738664"/>
          </a:xfrm>
          <a:prstGeom prst="rect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Energia-</a:t>
            </a:r>
          </a:p>
          <a:p>
            <a:r>
              <a:rPr lang="fi-FI" sz="1400" dirty="0"/>
              <a:t>komitean</a:t>
            </a:r>
          </a:p>
          <a:p>
            <a:r>
              <a:rPr lang="fi-FI" sz="1400" dirty="0"/>
              <a:t>mietintö</a:t>
            </a:r>
          </a:p>
        </p:txBody>
      </p:sp>
      <p:cxnSp>
        <p:nvCxnSpPr>
          <p:cNvPr id="61" name="Suora yhdysviiva 60">
            <a:extLst>
              <a:ext uri="{FF2B5EF4-FFF2-40B4-BE49-F238E27FC236}">
                <a16:creationId xmlns:a16="http://schemas.microsoft.com/office/drawing/2014/main" id="{1482F4E8-6F28-04DF-7C70-A9EA5CDA501A}"/>
              </a:ext>
            </a:extLst>
          </p:cNvPr>
          <p:cNvCxnSpPr>
            <a:cxnSpLocks/>
          </p:cNvCxnSpPr>
          <p:nvPr/>
        </p:nvCxnSpPr>
        <p:spPr>
          <a:xfrm>
            <a:off x="8073667" y="1386310"/>
            <a:ext cx="0" cy="4142362"/>
          </a:xfrm>
          <a:prstGeom prst="line">
            <a:avLst/>
          </a:prstGeom>
          <a:ln w="47625">
            <a:solidFill>
              <a:srgbClr val="FFC000">
                <a:alpha val="2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uora yhdysviiva 64">
            <a:extLst>
              <a:ext uri="{FF2B5EF4-FFF2-40B4-BE49-F238E27FC236}">
                <a16:creationId xmlns:a16="http://schemas.microsoft.com/office/drawing/2014/main" id="{25D1C669-678E-0EF2-8E5B-E55F86CCBFBE}"/>
              </a:ext>
            </a:extLst>
          </p:cNvPr>
          <p:cNvCxnSpPr>
            <a:cxnSpLocks/>
          </p:cNvCxnSpPr>
          <p:nvPr/>
        </p:nvCxnSpPr>
        <p:spPr>
          <a:xfrm>
            <a:off x="6461328" y="1357819"/>
            <a:ext cx="0" cy="4142362"/>
          </a:xfrm>
          <a:prstGeom prst="line">
            <a:avLst/>
          </a:prstGeom>
          <a:ln w="47625">
            <a:solidFill>
              <a:srgbClr val="FFC000">
                <a:alpha val="2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uora yhdysviiva 65">
            <a:extLst>
              <a:ext uri="{FF2B5EF4-FFF2-40B4-BE49-F238E27FC236}">
                <a16:creationId xmlns:a16="http://schemas.microsoft.com/office/drawing/2014/main" id="{C61F6549-748F-AE10-93C5-0A70DC333A1D}"/>
              </a:ext>
            </a:extLst>
          </p:cNvPr>
          <p:cNvCxnSpPr>
            <a:cxnSpLocks/>
          </p:cNvCxnSpPr>
          <p:nvPr/>
        </p:nvCxnSpPr>
        <p:spPr>
          <a:xfrm>
            <a:off x="4835921" y="1369144"/>
            <a:ext cx="0" cy="4142362"/>
          </a:xfrm>
          <a:prstGeom prst="line">
            <a:avLst/>
          </a:prstGeom>
          <a:ln w="47625">
            <a:solidFill>
              <a:srgbClr val="FFC000">
                <a:alpha val="2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uora yhdysviiva 66">
            <a:extLst>
              <a:ext uri="{FF2B5EF4-FFF2-40B4-BE49-F238E27FC236}">
                <a16:creationId xmlns:a16="http://schemas.microsoft.com/office/drawing/2014/main" id="{D1D56C0B-CDFA-5859-DAF5-77A17045514B}"/>
              </a:ext>
            </a:extLst>
          </p:cNvPr>
          <p:cNvCxnSpPr>
            <a:cxnSpLocks/>
          </p:cNvCxnSpPr>
          <p:nvPr/>
        </p:nvCxnSpPr>
        <p:spPr>
          <a:xfrm>
            <a:off x="3213650" y="1369144"/>
            <a:ext cx="0" cy="4142362"/>
          </a:xfrm>
          <a:prstGeom prst="line">
            <a:avLst/>
          </a:prstGeom>
          <a:ln w="47625">
            <a:solidFill>
              <a:srgbClr val="FFC000">
                <a:alpha val="2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uora yhdysviiva 67">
            <a:extLst>
              <a:ext uri="{FF2B5EF4-FFF2-40B4-BE49-F238E27FC236}">
                <a16:creationId xmlns:a16="http://schemas.microsoft.com/office/drawing/2014/main" id="{B6400FDF-43E8-C1B0-B0A6-69CFC1459D31}"/>
              </a:ext>
            </a:extLst>
          </p:cNvPr>
          <p:cNvCxnSpPr>
            <a:cxnSpLocks/>
          </p:cNvCxnSpPr>
          <p:nvPr/>
        </p:nvCxnSpPr>
        <p:spPr>
          <a:xfrm>
            <a:off x="1569663" y="1386310"/>
            <a:ext cx="0" cy="4142362"/>
          </a:xfrm>
          <a:prstGeom prst="line">
            <a:avLst/>
          </a:prstGeom>
          <a:ln w="47625">
            <a:solidFill>
              <a:srgbClr val="FFC000">
                <a:alpha val="2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2">
            <a:extLst>
              <a:ext uri="{FF2B5EF4-FFF2-40B4-BE49-F238E27FC236}">
                <a16:creationId xmlns:a16="http://schemas.microsoft.com/office/drawing/2014/main" id="{D390DD85-1717-F86D-C7EC-B230719AA7B4}"/>
              </a:ext>
            </a:extLst>
          </p:cNvPr>
          <p:cNvSpPr txBox="1"/>
          <p:nvPr/>
        </p:nvSpPr>
        <p:spPr>
          <a:xfrm>
            <a:off x="753957" y="440283"/>
            <a:ext cx="295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Fakta: </a:t>
            </a:r>
            <a:r>
              <a:rPr lang="fi-FI" sz="24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Simonsin</a:t>
            </a:r>
            <a:r>
              <a:rPr lang="fi-FI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juttu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AC68A4E-6238-75C8-053F-0FEE31898176}"/>
              </a:ext>
            </a:extLst>
          </p:cNvPr>
          <p:cNvSpPr txBox="1"/>
          <p:nvPr/>
        </p:nvSpPr>
        <p:spPr>
          <a:xfrm>
            <a:off x="468930" y="345192"/>
            <a:ext cx="800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Baskerville Old Face" panose="02020602080505020303" pitchFamily="18" charset="0"/>
              </a:rPr>
              <a:t>Hypoteesi: Simonsin jutun perimmäisenä motiivina oli pitää liian vasemmistomielinen</a:t>
            </a:r>
          </a:p>
          <a:p>
            <a:r>
              <a:rPr lang="fi-FI" dirty="0">
                <a:latin typeface="Baskerville Old Face" panose="02020602080505020303" pitchFamily="18" charset="0"/>
              </a:rPr>
              <a:t>                  professori erossa valtion satsauksesta atomiteknologiaan.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F8F78579-8DCC-6B66-5231-E1CC95CF6C04}"/>
              </a:ext>
            </a:extLst>
          </p:cNvPr>
          <p:cNvCxnSpPr>
            <a:cxnSpLocks/>
          </p:cNvCxnSpPr>
          <p:nvPr/>
        </p:nvCxnSpPr>
        <p:spPr>
          <a:xfrm>
            <a:off x="4032402" y="2619375"/>
            <a:ext cx="0" cy="494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6C3B833-984C-CDDF-0096-C5E7B2C2CC76}"/>
              </a:ext>
            </a:extLst>
          </p:cNvPr>
          <p:cNvCxnSpPr>
            <a:cxnSpLocks/>
          </p:cNvCxnSpPr>
          <p:nvPr/>
        </p:nvCxnSpPr>
        <p:spPr>
          <a:xfrm>
            <a:off x="6332346" y="2847975"/>
            <a:ext cx="0" cy="265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8A4C524F-696E-A308-998E-ADCB30144D7A}"/>
              </a:ext>
            </a:extLst>
          </p:cNvPr>
          <p:cNvCxnSpPr>
            <a:cxnSpLocks/>
          </p:cNvCxnSpPr>
          <p:nvPr/>
        </p:nvCxnSpPr>
        <p:spPr>
          <a:xfrm>
            <a:off x="7539959" y="4846133"/>
            <a:ext cx="0" cy="288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72C0FA2F-88E2-C921-0109-ED2087DB0CA7}"/>
              </a:ext>
            </a:extLst>
          </p:cNvPr>
          <p:cNvCxnSpPr>
            <a:cxnSpLocks/>
          </p:cNvCxnSpPr>
          <p:nvPr/>
        </p:nvCxnSpPr>
        <p:spPr>
          <a:xfrm flipH="1">
            <a:off x="2137410" y="4777184"/>
            <a:ext cx="162927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uoli: Ylös-alas 19">
            <a:extLst>
              <a:ext uri="{FF2B5EF4-FFF2-40B4-BE49-F238E27FC236}">
                <a16:creationId xmlns:a16="http://schemas.microsoft.com/office/drawing/2014/main" id="{FAA3924D-0FF9-CF14-94BD-7069F485489F}"/>
              </a:ext>
            </a:extLst>
          </p:cNvPr>
          <p:cNvSpPr/>
          <p:nvPr/>
        </p:nvSpPr>
        <p:spPr>
          <a:xfrm>
            <a:off x="3722602" y="3266397"/>
            <a:ext cx="990594" cy="1380901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8" name="Tekstiruutu 47">
            <a:extLst>
              <a:ext uri="{FF2B5EF4-FFF2-40B4-BE49-F238E27FC236}">
                <a16:creationId xmlns:a16="http://schemas.microsoft.com/office/drawing/2014/main" id="{537A0E23-F8B2-4E75-BA2C-9C42B3A9AAA5}"/>
              </a:ext>
            </a:extLst>
          </p:cNvPr>
          <p:cNvSpPr txBox="1"/>
          <p:nvPr/>
        </p:nvSpPr>
        <p:spPr>
          <a:xfrm>
            <a:off x="3360501" y="1864249"/>
            <a:ext cx="860172" cy="738664"/>
          </a:xfrm>
          <a:prstGeom prst="rect">
            <a:avLst/>
          </a:prstGeom>
          <a:noFill/>
          <a:ln w="635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i-FI" sz="1400" dirty="0"/>
              <a:t>1. Hovi-</a:t>
            </a:r>
          </a:p>
          <a:p>
            <a:r>
              <a:rPr lang="fi-FI" sz="1400" dirty="0"/>
              <a:t>oikeuden</a:t>
            </a:r>
          </a:p>
          <a:p>
            <a:r>
              <a:rPr lang="fi-FI" sz="1400" dirty="0"/>
              <a:t>istunto</a:t>
            </a:r>
          </a:p>
        </p:txBody>
      </p:sp>
    </p:spTree>
    <p:extLst>
      <p:ext uri="{BB962C8B-B14F-4D97-AF65-F5344CB8AC3E}">
        <p14:creationId xmlns:p14="http://schemas.microsoft.com/office/powerpoint/2010/main" val="237693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23" grpId="0" animBg="1"/>
      <p:bldP spid="25" grpId="0"/>
      <p:bldP spid="46" grpId="0"/>
      <p:bldP spid="47" grpId="0" animBg="1"/>
      <p:bldP spid="50" grpId="0" animBg="1"/>
      <p:bldP spid="53" grpId="0" animBg="1"/>
      <p:bldP spid="3" grpId="0"/>
      <p:bldP spid="3" grpId="1"/>
      <p:bldP spid="6" grpId="0"/>
      <p:bldP spid="20" grpId="0" animBg="1"/>
      <p:bldP spid="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3A05A-9683-2864-0A90-4A34FFA2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349905-44E6-D090-1828-F16C395B0C02}"/>
              </a:ext>
            </a:extLst>
          </p:cNvPr>
          <p:cNvCxnSpPr>
            <a:cxnSpLocks/>
          </p:cNvCxnSpPr>
          <p:nvPr/>
        </p:nvCxnSpPr>
        <p:spPr>
          <a:xfrm flipH="1">
            <a:off x="202223" y="2602625"/>
            <a:ext cx="8739554" cy="0"/>
          </a:xfrm>
          <a:prstGeom prst="line">
            <a:avLst/>
          </a:prstGeom>
          <a:ln w="190500">
            <a:solidFill>
              <a:schemeClr val="accent6">
                <a:lumMod val="75000"/>
              </a:schemeClr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406649E-7277-3012-36C3-BEE225C965D2}"/>
              </a:ext>
            </a:extLst>
          </p:cNvPr>
          <p:cNvCxnSpPr>
            <a:cxnSpLocks/>
          </p:cNvCxnSpPr>
          <p:nvPr/>
        </p:nvCxnSpPr>
        <p:spPr>
          <a:xfrm flipH="1">
            <a:off x="1029537" y="6010692"/>
            <a:ext cx="3122518" cy="0"/>
          </a:xfrm>
          <a:prstGeom prst="line">
            <a:avLst/>
          </a:prstGeom>
          <a:ln w="1905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rc 23">
            <a:extLst>
              <a:ext uri="{FF2B5EF4-FFF2-40B4-BE49-F238E27FC236}">
                <a16:creationId xmlns:a16="http://schemas.microsoft.com/office/drawing/2014/main" id="{35224725-7883-E084-F024-056F7DCA3EE6}"/>
              </a:ext>
            </a:extLst>
          </p:cNvPr>
          <p:cNvSpPr/>
          <p:nvPr/>
        </p:nvSpPr>
        <p:spPr>
          <a:xfrm flipH="1">
            <a:off x="4289816" y="4393737"/>
            <a:ext cx="1066796" cy="1626158"/>
          </a:xfrm>
          <a:prstGeom prst="arc">
            <a:avLst>
              <a:gd name="adj1" fmla="val 16225106"/>
              <a:gd name="adj2" fmla="val 0"/>
            </a:avLst>
          </a:prstGeom>
          <a:ln w="1905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79BCB8DE-400B-1315-44CC-0BCBEC0C9E40}"/>
              </a:ext>
            </a:extLst>
          </p:cNvPr>
          <p:cNvSpPr/>
          <p:nvPr/>
        </p:nvSpPr>
        <p:spPr>
          <a:xfrm rot="10800000" flipH="1">
            <a:off x="3223020" y="4384534"/>
            <a:ext cx="1066796" cy="1626158"/>
          </a:xfrm>
          <a:prstGeom prst="arc">
            <a:avLst>
              <a:gd name="adj1" fmla="val 16225106"/>
              <a:gd name="adj2" fmla="val 0"/>
            </a:avLst>
          </a:prstGeom>
          <a:ln w="1873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D96E58-BD00-4F38-1659-FE7B90B4917D}"/>
              </a:ext>
            </a:extLst>
          </p:cNvPr>
          <p:cNvSpPr/>
          <p:nvPr/>
        </p:nvSpPr>
        <p:spPr>
          <a:xfrm>
            <a:off x="4131242" y="5917094"/>
            <a:ext cx="3862473" cy="16984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B22A6696-1072-CF12-3B55-D30D6AFDAB33}"/>
              </a:ext>
            </a:extLst>
          </p:cNvPr>
          <p:cNvSpPr/>
          <p:nvPr/>
        </p:nvSpPr>
        <p:spPr>
          <a:xfrm flipH="1" flipV="1">
            <a:off x="3698391" y="2595314"/>
            <a:ext cx="1066796" cy="1360708"/>
          </a:xfrm>
          <a:prstGeom prst="arc">
            <a:avLst>
              <a:gd name="adj1" fmla="val 16225106"/>
              <a:gd name="adj2" fmla="val 0"/>
            </a:avLst>
          </a:prstGeom>
          <a:ln w="1905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E436B269-4439-9FF0-312C-9BF8162512A0}"/>
              </a:ext>
            </a:extLst>
          </p:cNvPr>
          <p:cNvSpPr/>
          <p:nvPr/>
        </p:nvSpPr>
        <p:spPr>
          <a:xfrm rot="10800000" flipH="1" flipV="1">
            <a:off x="2631595" y="2604519"/>
            <a:ext cx="1066796" cy="1360708"/>
          </a:xfrm>
          <a:prstGeom prst="arc">
            <a:avLst>
              <a:gd name="adj1" fmla="val 16225106"/>
              <a:gd name="adj2" fmla="val 0"/>
            </a:avLst>
          </a:prstGeom>
          <a:ln w="1873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0250462-9FAB-016F-B1AE-25A54CB214AA}"/>
              </a:ext>
            </a:extLst>
          </p:cNvPr>
          <p:cNvCxnSpPr>
            <a:cxnSpLocks/>
            <a:endCxn id="24" idx="0"/>
          </p:cNvCxnSpPr>
          <p:nvPr/>
        </p:nvCxnSpPr>
        <p:spPr>
          <a:xfrm flipH="1">
            <a:off x="4817276" y="4384533"/>
            <a:ext cx="4148674" cy="9254"/>
          </a:xfrm>
          <a:prstGeom prst="line">
            <a:avLst/>
          </a:prstGeom>
          <a:ln w="190500">
            <a:solidFill>
              <a:schemeClr val="accent1"/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AC58D7-0FFA-B448-79FD-F417A8CB32D8}"/>
              </a:ext>
            </a:extLst>
          </p:cNvPr>
          <p:cNvCxnSpPr>
            <a:cxnSpLocks/>
          </p:cNvCxnSpPr>
          <p:nvPr/>
        </p:nvCxnSpPr>
        <p:spPr>
          <a:xfrm>
            <a:off x="1110092" y="1852308"/>
            <a:ext cx="0" cy="47763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A7D1F8B-010B-B955-E320-B94E01F926C4}"/>
              </a:ext>
            </a:extLst>
          </p:cNvPr>
          <p:cNvCxnSpPr>
            <a:cxnSpLocks/>
          </p:cNvCxnSpPr>
          <p:nvPr/>
        </p:nvCxnSpPr>
        <p:spPr>
          <a:xfrm>
            <a:off x="4437229" y="1852308"/>
            <a:ext cx="13391" cy="47763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1F1202-9574-2FDF-4D3B-555739244305}"/>
              </a:ext>
            </a:extLst>
          </p:cNvPr>
          <p:cNvCxnSpPr>
            <a:cxnSpLocks/>
          </p:cNvCxnSpPr>
          <p:nvPr/>
        </p:nvCxnSpPr>
        <p:spPr>
          <a:xfrm flipH="1" flipV="1">
            <a:off x="4207616" y="3958217"/>
            <a:ext cx="4734161" cy="26668"/>
          </a:xfrm>
          <a:prstGeom prst="line">
            <a:avLst/>
          </a:prstGeom>
          <a:ln w="190500">
            <a:solidFill>
              <a:schemeClr val="accent5"/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02028-7381-3746-0C3C-44757AC2FBE1}"/>
              </a:ext>
            </a:extLst>
          </p:cNvPr>
          <p:cNvCxnSpPr>
            <a:cxnSpLocks/>
          </p:cNvCxnSpPr>
          <p:nvPr/>
        </p:nvCxnSpPr>
        <p:spPr>
          <a:xfrm>
            <a:off x="7705652" y="1852308"/>
            <a:ext cx="13391" cy="47763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CC14FA-5F12-BBC1-E8EB-66D3644EB87E}"/>
              </a:ext>
            </a:extLst>
          </p:cNvPr>
          <p:cNvCxnSpPr>
            <a:cxnSpLocks/>
          </p:cNvCxnSpPr>
          <p:nvPr/>
        </p:nvCxnSpPr>
        <p:spPr>
          <a:xfrm flipH="1" flipV="1">
            <a:off x="3305616" y="5278869"/>
            <a:ext cx="5660334" cy="64091"/>
          </a:xfrm>
          <a:prstGeom prst="line">
            <a:avLst/>
          </a:prstGeom>
          <a:ln w="190500">
            <a:solidFill>
              <a:schemeClr val="tx1"/>
            </a:solidFill>
            <a:head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D6FB05-6105-9C04-92E7-B3F64E8B7E02}"/>
              </a:ext>
            </a:extLst>
          </p:cNvPr>
          <p:cNvSpPr txBox="1"/>
          <p:nvPr/>
        </p:nvSpPr>
        <p:spPr>
          <a:xfrm>
            <a:off x="3543437" y="1222789"/>
            <a:ext cx="1728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Energiakomitea</a:t>
            </a:r>
            <a:endParaRPr lang="en-GB" dirty="0"/>
          </a:p>
          <a:p>
            <a:r>
              <a:rPr lang="en-GB" dirty="0"/>
              <a:t>     1955-1958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F90C85-D304-3289-20AF-960FAAABD382}"/>
              </a:ext>
            </a:extLst>
          </p:cNvPr>
          <p:cNvSpPr txBox="1"/>
          <p:nvPr/>
        </p:nvSpPr>
        <p:spPr>
          <a:xfrm>
            <a:off x="7039374" y="945054"/>
            <a:ext cx="1345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Otaniemen</a:t>
            </a:r>
            <a:r>
              <a:rPr lang="en-GB" dirty="0"/>
              <a:t> </a:t>
            </a:r>
          </a:p>
          <a:p>
            <a:r>
              <a:rPr lang="en-GB" dirty="0" err="1"/>
              <a:t>koereaktori</a:t>
            </a:r>
            <a:endParaRPr lang="en-GB" dirty="0"/>
          </a:p>
          <a:p>
            <a:r>
              <a:rPr lang="en-GB" dirty="0"/>
              <a:t>      1962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9C4C1E-32D1-50A3-F39A-5BBA18D4F1A6}"/>
              </a:ext>
            </a:extLst>
          </p:cNvPr>
          <p:cNvCxnSpPr>
            <a:cxnSpLocks/>
          </p:cNvCxnSpPr>
          <p:nvPr/>
        </p:nvCxnSpPr>
        <p:spPr>
          <a:xfrm flipH="1">
            <a:off x="3334191" y="4185859"/>
            <a:ext cx="2639444" cy="0"/>
          </a:xfrm>
          <a:prstGeom prst="line">
            <a:avLst/>
          </a:prstGeom>
          <a:ln w="190500">
            <a:solidFill>
              <a:schemeClr val="tx1"/>
            </a:solidFill>
            <a:headEnd type="oval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1BA072-A72B-2B8C-CA0C-771A871BAC74}"/>
              </a:ext>
            </a:extLst>
          </p:cNvPr>
          <p:cNvSpPr txBox="1"/>
          <p:nvPr/>
        </p:nvSpPr>
        <p:spPr>
          <a:xfrm>
            <a:off x="6618168" y="2333704"/>
            <a:ext cx="1891288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/>
              <a:t>AI Virtanen &amp; </a:t>
            </a:r>
          </a:p>
          <a:p>
            <a:r>
              <a:rPr lang="en-GB" sz="1400" dirty="0" err="1"/>
              <a:t>Biokemian</a:t>
            </a:r>
            <a:r>
              <a:rPr lang="en-GB" sz="1400" dirty="0"/>
              <a:t> </a:t>
            </a:r>
            <a:r>
              <a:rPr lang="en-GB" sz="1400" dirty="0" err="1"/>
              <a:t>tutk.laitos</a:t>
            </a:r>
            <a:endParaRPr lang="en-FI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9073D6-58C1-881A-BB6E-862FACC78786}"/>
              </a:ext>
            </a:extLst>
          </p:cNvPr>
          <p:cNvSpPr txBox="1"/>
          <p:nvPr/>
        </p:nvSpPr>
        <p:spPr>
          <a:xfrm>
            <a:off x="6618168" y="3608957"/>
            <a:ext cx="1671291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400" dirty="0"/>
              <a:t>J.K. Miettinen &amp; </a:t>
            </a:r>
          </a:p>
          <a:p>
            <a:r>
              <a:rPr lang="en-GB" sz="1400" dirty="0" err="1"/>
              <a:t>Radiokemian</a:t>
            </a:r>
            <a:r>
              <a:rPr lang="en-GB" sz="1400" dirty="0"/>
              <a:t> </a:t>
            </a:r>
            <a:r>
              <a:rPr lang="en-GB" sz="1400" dirty="0" err="1"/>
              <a:t>laitos</a:t>
            </a:r>
            <a:endParaRPr lang="en-FI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34DECD-98EA-27E6-0224-F5A19B2F4DD9}"/>
              </a:ext>
            </a:extLst>
          </p:cNvPr>
          <p:cNvSpPr txBox="1"/>
          <p:nvPr/>
        </p:nvSpPr>
        <p:spPr>
          <a:xfrm>
            <a:off x="6618169" y="4236774"/>
            <a:ext cx="189128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400" dirty="0"/>
              <a:t>Erkki Laurila &amp; </a:t>
            </a:r>
          </a:p>
          <a:p>
            <a:r>
              <a:rPr lang="en-GB" sz="1400" dirty="0" err="1"/>
              <a:t>Ydinenergiateknologia</a:t>
            </a:r>
            <a:endParaRPr lang="en-FI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F92221-2368-9F1E-196D-1BEAF00F6261}"/>
              </a:ext>
            </a:extLst>
          </p:cNvPr>
          <p:cNvSpPr txBox="1"/>
          <p:nvPr/>
        </p:nvSpPr>
        <p:spPr>
          <a:xfrm>
            <a:off x="6618168" y="5086178"/>
            <a:ext cx="1669047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400" dirty="0"/>
              <a:t>Lennart Simons &amp; </a:t>
            </a:r>
          </a:p>
          <a:p>
            <a:r>
              <a:rPr lang="en-GB" sz="1400" dirty="0" err="1"/>
              <a:t>Kiihdytinpohjainen</a:t>
            </a:r>
            <a:r>
              <a:rPr lang="en-GB" sz="1400" dirty="0"/>
              <a:t> </a:t>
            </a:r>
          </a:p>
          <a:p>
            <a:r>
              <a:rPr lang="en-GB" sz="1400" dirty="0" err="1"/>
              <a:t>ydinfysiiikka</a:t>
            </a:r>
            <a:endParaRPr lang="en-FI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C43F47-87E5-1AF9-F32D-EAEA89D2DF59}"/>
              </a:ext>
            </a:extLst>
          </p:cNvPr>
          <p:cNvSpPr txBox="1"/>
          <p:nvPr/>
        </p:nvSpPr>
        <p:spPr>
          <a:xfrm>
            <a:off x="411216" y="1202321"/>
            <a:ext cx="1541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Uraanin</a:t>
            </a:r>
            <a:r>
              <a:rPr lang="en-GB" dirty="0"/>
              <a:t> </a:t>
            </a:r>
            <a:r>
              <a:rPr lang="en-GB" dirty="0" err="1"/>
              <a:t>fissio</a:t>
            </a:r>
            <a:endParaRPr lang="en-GB" dirty="0"/>
          </a:p>
          <a:p>
            <a:r>
              <a:rPr lang="en-GB" dirty="0"/>
              <a:t>  1938-1940</a:t>
            </a:r>
            <a:endParaRPr lang="en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C193CED-1A09-30DA-A1F9-7DB17EB1C475}"/>
              </a:ext>
            </a:extLst>
          </p:cNvPr>
          <p:cNvSpPr txBox="1"/>
          <p:nvPr/>
        </p:nvSpPr>
        <p:spPr>
          <a:xfrm>
            <a:off x="2459883" y="241801"/>
            <a:ext cx="4224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Suomen varhainen atomihistoria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D6A5A49-871D-D776-20CD-921A636EECCD}"/>
              </a:ext>
            </a:extLst>
          </p:cNvPr>
          <p:cNvCxnSpPr>
            <a:cxnSpLocks/>
          </p:cNvCxnSpPr>
          <p:nvPr/>
        </p:nvCxnSpPr>
        <p:spPr>
          <a:xfrm flipH="1">
            <a:off x="773079" y="4732617"/>
            <a:ext cx="1757454" cy="0"/>
          </a:xfrm>
          <a:prstGeom prst="line">
            <a:avLst/>
          </a:prstGeom>
          <a:ln w="190500">
            <a:solidFill>
              <a:schemeClr val="tx1"/>
            </a:solidFill>
            <a:headEnd type="none" w="sm" len="sm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5241F1AD-3988-D5D7-80D8-1E16DBD6CAE4}"/>
              </a:ext>
            </a:extLst>
          </p:cNvPr>
          <p:cNvCxnSpPr/>
          <p:nvPr/>
        </p:nvCxnSpPr>
        <p:spPr>
          <a:xfrm flipV="1">
            <a:off x="2530533" y="4185859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1A141483-C917-F08D-1BFD-507904699522}"/>
              </a:ext>
            </a:extLst>
          </p:cNvPr>
          <p:cNvCxnSpPr>
            <a:cxnSpLocks/>
          </p:cNvCxnSpPr>
          <p:nvPr/>
        </p:nvCxnSpPr>
        <p:spPr>
          <a:xfrm>
            <a:off x="2530534" y="4732617"/>
            <a:ext cx="803658" cy="546758"/>
          </a:xfrm>
          <a:prstGeom prst="curvedConnector3">
            <a:avLst/>
          </a:prstGeom>
          <a:ln w="1905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B1B74359-AB76-D7B8-F839-142B5B096573}"/>
              </a:ext>
            </a:extLst>
          </p:cNvPr>
          <p:cNvSpPr/>
          <p:nvPr/>
        </p:nvSpPr>
        <p:spPr>
          <a:xfrm>
            <a:off x="2652802" y="3858773"/>
            <a:ext cx="3849329" cy="65865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2124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88BC5D7B-BCDA-4FFC-8299-96A044799552}"/>
              </a:ext>
            </a:extLst>
          </p:cNvPr>
          <p:cNvSpPr txBox="1"/>
          <p:nvPr/>
        </p:nvSpPr>
        <p:spPr>
          <a:xfrm>
            <a:off x="158214" y="324784"/>
            <a:ext cx="3339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Energiakomitean päätulos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DE6F18C1-C574-4ABA-9034-26E659DD3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95" y="852638"/>
            <a:ext cx="3904903" cy="2064141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31D252C4-1DE8-092E-E7E5-56A8FD2FE68F}"/>
              </a:ext>
            </a:extLst>
          </p:cNvPr>
          <p:cNvSpPr txBox="1"/>
          <p:nvPr/>
        </p:nvSpPr>
        <p:spPr>
          <a:xfrm>
            <a:off x="3921865" y="1017273"/>
            <a:ext cx="2686698" cy="175432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3300"/>
                </a:solidFill>
              </a:rPr>
              <a:t>Vuoteen 1960 mennessä </a:t>
            </a:r>
          </a:p>
          <a:p>
            <a:r>
              <a:rPr lang="fi-FI" dirty="0">
                <a:solidFill>
                  <a:srgbClr val="FF3300"/>
                </a:solidFill>
              </a:rPr>
              <a:t>Simons oli luopunut </a:t>
            </a:r>
          </a:p>
          <a:p>
            <a:r>
              <a:rPr lang="fi-FI" dirty="0">
                <a:solidFill>
                  <a:srgbClr val="FF3300"/>
                </a:solidFill>
              </a:rPr>
              <a:t>ydinenergiateknologiaan</a:t>
            </a:r>
          </a:p>
          <a:p>
            <a:r>
              <a:rPr lang="fi-FI" dirty="0">
                <a:solidFill>
                  <a:srgbClr val="FF3300"/>
                </a:solidFill>
              </a:rPr>
              <a:t>liittyvästä työstä ja </a:t>
            </a:r>
          </a:p>
          <a:p>
            <a:r>
              <a:rPr lang="fi-FI" dirty="0">
                <a:solidFill>
                  <a:srgbClr val="FF3300"/>
                </a:solidFill>
              </a:rPr>
              <a:t>keskittyi ydinfysiikan </a:t>
            </a:r>
          </a:p>
          <a:p>
            <a:r>
              <a:rPr lang="fi-FI" dirty="0">
                <a:solidFill>
                  <a:srgbClr val="FF3300"/>
                </a:solidFill>
              </a:rPr>
              <a:t>perustutkimukseen 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A8C9391B-5E64-49B3-AA4B-00437775D637}"/>
              </a:ext>
            </a:extLst>
          </p:cNvPr>
          <p:cNvSpPr/>
          <p:nvPr/>
        </p:nvSpPr>
        <p:spPr>
          <a:xfrm>
            <a:off x="369706" y="1017273"/>
            <a:ext cx="3061148" cy="2733554"/>
          </a:xfrm>
          <a:prstGeom prst="roundRect">
            <a:avLst>
              <a:gd name="adj" fmla="val 60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kstiruutu 2">
            <a:extLst>
              <a:ext uri="{FF2B5EF4-FFF2-40B4-BE49-F238E27FC236}">
                <a16:creationId xmlns:a16="http://schemas.microsoft.com/office/drawing/2014/main" id="{66F9B6FF-0292-4FBB-933D-A0AA1B8683E0}"/>
              </a:ext>
            </a:extLst>
          </p:cNvPr>
          <p:cNvSpPr txBox="1"/>
          <p:nvPr/>
        </p:nvSpPr>
        <p:spPr>
          <a:xfrm>
            <a:off x="393602" y="1081518"/>
            <a:ext cx="311341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Otaniemen koereaktori </a:t>
            </a:r>
          </a:p>
          <a:p>
            <a:r>
              <a:rPr lang="fi-FI" dirty="0"/>
              <a:t>vihittiin käyttöön 1962.</a:t>
            </a:r>
          </a:p>
          <a:p>
            <a:endParaRPr lang="fi-FI" dirty="0"/>
          </a:p>
          <a:p>
            <a:r>
              <a:rPr lang="fi-FI" dirty="0"/>
              <a:t>Toimi TKK:n atomitekniikan</a:t>
            </a:r>
          </a:p>
          <a:p>
            <a:r>
              <a:rPr lang="fi-FI" dirty="0"/>
              <a:t>opetuksen runkona.  </a:t>
            </a:r>
          </a:p>
          <a:p>
            <a:endParaRPr lang="fi-FI" dirty="0"/>
          </a:p>
          <a:p>
            <a:r>
              <a:rPr lang="fi-FI" dirty="0"/>
              <a:t>Loviisan &amp; Olkiluodon </a:t>
            </a:r>
          </a:p>
          <a:p>
            <a:r>
              <a:rPr lang="fi-FI" dirty="0"/>
              <a:t>ydinvoimalat valmistuivat</a:t>
            </a:r>
          </a:p>
          <a:p>
            <a:r>
              <a:rPr lang="fi-FI" dirty="0"/>
              <a:t>1980-luvun alkuun mennessä</a:t>
            </a:r>
          </a:p>
          <a:p>
            <a:endParaRPr lang="fi-FI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F91528A-1F91-4D77-ADE2-E63E2E37A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31" y="4045896"/>
            <a:ext cx="2811490" cy="266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6AA13DD-9AB9-EE75-3076-067D09627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107" y="3925865"/>
            <a:ext cx="190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45ABF2-099C-530C-8995-292D3F16098A}"/>
              </a:ext>
            </a:extLst>
          </p:cNvPr>
          <p:cNvCxnSpPr>
            <a:cxnSpLocks/>
          </p:cNvCxnSpPr>
          <p:nvPr/>
        </p:nvCxnSpPr>
        <p:spPr>
          <a:xfrm>
            <a:off x="3665906" y="209550"/>
            <a:ext cx="0" cy="649758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25962C-23CE-0895-D624-45AF2842A565}"/>
              </a:ext>
            </a:extLst>
          </p:cNvPr>
          <p:cNvCxnSpPr>
            <a:cxnSpLocks/>
          </p:cNvCxnSpPr>
          <p:nvPr/>
        </p:nvCxnSpPr>
        <p:spPr>
          <a:xfrm>
            <a:off x="3721187" y="3193460"/>
            <a:ext cx="5392369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orakulmio: Pyöristetyt kulmat 8">
            <a:extLst>
              <a:ext uri="{FF2B5EF4-FFF2-40B4-BE49-F238E27FC236}">
                <a16:creationId xmlns:a16="http://schemas.microsoft.com/office/drawing/2014/main" id="{F2937337-F8E7-6DDB-2886-4058E0BC125B}"/>
              </a:ext>
            </a:extLst>
          </p:cNvPr>
          <p:cNvSpPr/>
          <p:nvPr/>
        </p:nvSpPr>
        <p:spPr>
          <a:xfrm>
            <a:off x="3877063" y="4298824"/>
            <a:ext cx="2900992" cy="2234392"/>
          </a:xfrm>
          <a:prstGeom prst="roundRect">
            <a:avLst>
              <a:gd name="adj" fmla="val 695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4">
            <a:extLst>
              <a:ext uri="{FF2B5EF4-FFF2-40B4-BE49-F238E27FC236}">
                <a16:creationId xmlns:a16="http://schemas.microsoft.com/office/drawing/2014/main" id="{56E4D001-61E7-8951-B364-B55E4FC4AA49}"/>
              </a:ext>
            </a:extLst>
          </p:cNvPr>
          <p:cNvSpPr txBox="1"/>
          <p:nvPr/>
        </p:nvSpPr>
        <p:spPr>
          <a:xfrm>
            <a:off x="3936863" y="4391659"/>
            <a:ext cx="2841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Radiokemian laitos 1962; </a:t>
            </a:r>
          </a:p>
          <a:p>
            <a:r>
              <a:rPr lang="fi-FI" dirty="0"/>
              <a:t>Prof. Jorma K. Miettinen</a:t>
            </a:r>
          </a:p>
          <a:p>
            <a:endParaRPr lang="fi-FI" dirty="0"/>
          </a:p>
          <a:p>
            <a:r>
              <a:rPr lang="fi-FI" dirty="0"/>
              <a:t>Pääasialliseksi toiminnaksi </a:t>
            </a:r>
          </a:p>
          <a:p>
            <a:r>
              <a:rPr lang="fi-FI" dirty="0"/>
              <a:t>tuli tutkia ydinlaitosten </a:t>
            </a:r>
          </a:p>
          <a:p>
            <a:r>
              <a:rPr lang="fi-FI" dirty="0"/>
              <a:t>radioaktiivisen jätteen </a:t>
            </a:r>
          </a:p>
          <a:p>
            <a:r>
              <a:rPr lang="fi-FI" dirty="0"/>
              <a:t>loppusijoitusta </a:t>
            </a:r>
          </a:p>
        </p:txBody>
      </p:sp>
      <p:sp>
        <p:nvSpPr>
          <p:cNvPr id="15" name="Tekstiruutu 1">
            <a:extLst>
              <a:ext uri="{FF2B5EF4-FFF2-40B4-BE49-F238E27FC236}">
                <a16:creationId xmlns:a16="http://schemas.microsoft.com/office/drawing/2014/main" id="{38DFBCFB-1D9A-19FC-B202-8F0856F94B0D}"/>
              </a:ext>
            </a:extLst>
          </p:cNvPr>
          <p:cNvSpPr txBox="1"/>
          <p:nvPr/>
        </p:nvSpPr>
        <p:spPr>
          <a:xfrm>
            <a:off x="4556927" y="324784"/>
            <a:ext cx="3720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Simons ja HY:n kiihdytinlab.</a:t>
            </a:r>
          </a:p>
        </p:txBody>
      </p:sp>
      <p:sp>
        <p:nvSpPr>
          <p:cNvPr id="17" name="Tekstiruutu 1">
            <a:extLst>
              <a:ext uri="{FF2B5EF4-FFF2-40B4-BE49-F238E27FC236}">
                <a16:creationId xmlns:a16="http://schemas.microsoft.com/office/drawing/2014/main" id="{25E06B9A-9BBA-F9E5-FD35-C647296295B0}"/>
              </a:ext>
            </a:extLst>
          </p:cNvPr>
          <p:cNvSpPr txBox="1"/>
          <p:nvPr/>
        </p:nvSpPr>
        <p:spPr>
          <a:xfrm>
            <a:off x="4902372" y="3338640"/>
            <a:ext cx="3029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HY / Radiokemian lab.</a:t>
            </a:r>
          </a:p>
        </p:txBody>
      </p:sp>
    </p:spTree>
    <p:extLst>
      <p:ext uri="{BB962C8B-B14F-4D97-AF65-F5344CB8AC3E}">
        <p14:creationId xmlns:p14="http://schemas.microsoft.com/office/powerpoint/2010/main" val="301593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EC19DC7-1C1D-4C28-AB26-824460338661}"/>
              </a:ext>
            </a:extLst>
          </p:cNvPr>
          <p:cNvSpPr txBox="1"/>
          <p:nvPr/>
        </p:nvSpPr>
        <p:spPr>
          <a:xfrm>
            <a:off x="1973371" y="314325"/>
            <a:ext cx="473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Runar </a:t>
            </a:r>
            <a:r>
              <a:rPr lang="fi-FI" sz="2400" dirty="0" err="1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Gåsström</a:t>
            </a:r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 ”Back in </a:t>
            </a:r>
            <a:r>
              <a:rPr lang="fi-FI" sz="2400" dirty="0" err="1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the</a:t>
            </a:r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 USSR”</a:t>
            </a:r>
          </a:p>
        </p:txBody>
      </p:sp>
      <p:pic>
        <p:nvPicPr>
          <p:cNvPr id="6" name="Kuva 5" descr="Kuva, joka sisältää kohteen teksti, mies, henkilö, sotilaspuku&#10;&#10;Kuvaus luotu automaattisesti">
            <a:extLst>
              <a:ext uri="{FF2B5EF4-FFF2-40B4-BE49-F238E27FC236}">
                <a16:creationId xmlns:a16="http://schemas.microsoft.com/office/drawing/2014/main" id="{02487D81-DCCE-4622-8ED3-58C4F58C6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017" y="1154695"/>
            <a:ext cx="1885950" cy="285750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49FA310E-A6E2-4F02-8A28-2513BE74546E}"/>
              </a:ext>
            </a:extLst>
          </p:cNvPr>
          <p:cNvSpPr txBox="1"/>
          <p:nvPr/>
        </p:nvSpPr>
        <p:spPr>
          <a:xfrm>
            <a:off x="5081268" y="1235881"/>
            <a:ext cx="1800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Yksi kuva kertoo</a:t>
            </a:r>
          </a:p>
          <a:p>
            <a:r>
              <a:rPr lang="fi-FI" dirty="0"/>
              <a:t>enemmän kuin …</a:t>
            </a:r>
          </a:p>
        </p:txBody>
      </p:sp>
      <p:pic>
        <p:nvPicPr>
          <p:cNvPr id="9" name="Kuva 8" descr="Kuva, joka sisältää kohteen henkilö, seinä, sisä, puku&#10;&#10;Kuvaus luotu automaattisesti">
            <a:extLst>
              <a:ext uri="{FF2B5EF4-FFF2-40B4-BE49-F238E27FC236}">
                <a16:creationId xmlns:a16="http://schemas.microsoft.com/office/drawing/2014/main" id="{172061BD-96DC-4D60-A6B4-FE5EE8280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259" y="4245428"/>
            <a:ext cx="3121152" cy="207264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BE7DE6B-669B-4BAD-8E97-B5EBDFA31070}"/>
              </a:ext>
            </a:extLst>
          </p:cNvPr>
          <p:cNvSpPr txBox="1"/>
          <p:nvPr/>
        </p:nvSpPr>
        <p:spPr>
          <a:xfrm>
            <a:off x="718795" y="5042247"/>
            <a:ext cx="43904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1960-luku:  Runar Gåsström (vas.). </a:t>
            </a:r>
          </a:p>
          <a:p>
            <a:r>
              <a:rPr lang="fi-FI" dirty="0"/>
              <a:t>Oik. Yuri B. Rumer (Georg Rumer,), joka </a:t>
            </a:r>
          </a:p>
          <a:p>
            <a:r>
              <a:rPr lang="fi-FI" dirty="0"/>
              <a:t>kuului kvanttifysiikan pioneerisukupolveen</a:t>
            </a:r>
          </a:p>
        </p:txBody>
      </p:sp>
      <p:sp>
        <p:nvSpPr>
          <p:cNvPr id="11" name="Suorakulmio: Pyöristetyt kulmat 10">
            <a:extLst>
              <a:ext uri="{FF2B5EF4-FFF2-40B4-BE49-F238E27FC236}">
                <a16:creationId xmlns:a16="http://schemas.microsoft.com/office/drawing/2014/main" id="{29EEBA89-D728-40E0-9D77-E6D33D361DEE}"/>
              </a:ext>
            </a:extLst>
          </p:cNvPr>
          <p:cNvSpPr/>
          <p:nvPr/>
        </p:nvSpPr>
        <p:spPr>
          <a:xfrm>
            <a:off x="718795" y="1297857"/>
            <a:ext cx="3741030" cy="1694725"/>
          </a:xfrm>
          <a:prstGeom prst="roundRect">
            <a:avLst>
              <a:gd name="adj" fmla="val 785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22B3393F-A522-41F6-A7BA-E62FB89348BD}"/>
              </a:ext>
            </a:extLst>
          </p:cNvPr>
          <p:cNvSpPr txBox="1"/>
          <p:nvPr/>
        </p:nvSpPr>
        <p:spPr>
          <a:xfrm>
            <a:off x="771315" y="1354088"/>
            <a:ext cx="38007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Muutto Neuvostoliittoon 1960</a:t>
            </a:r>
          </a:p>
          <a:p>
            <a:endParaRPr lang="fi-FI" dirty="0"/>
          </a:p>
          <a:p>
            <a:r>
              <a:rPr lang="fi-FI" dirty="0" err="1"/>
              <a:t>Doctor</a:t>
            </a:r>
            <a:r>
              <a:rPr lang="fi-FI" dirty="0"/>
              <a:t> of Science-titteli 1961 </a:t>
            </a:r>
          </a:p>
          <a:p>
            <a:r>
              <a:rPr lang="fi-FI" dirty="0"/>
              <a:t>ei-julkisessa väitöstilaisuudessa.</a:t>
            </a:r>
          </a:p>
          <a:p>
            <a:r>
              <a:rPr lang="fi-FI" dirty="0"/>
              <a:t>Toimi hyvin palkattuna professorina. </a:t>
            </a:r>
          </a:p>
        </p:txBody>
      </p:sp>
    </p:spTree>
    <p:extLst>
      <p:ext uri="{BB962C8B-B14F-4D97-AF65-F5344CB8AC3E}">
        <p14:creationId xmlns:p14="http://schemas.microsoft.com/office/powerpoint/2010/main" val="1218822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orakulmio: Pyöristetyt kulmat 13">
            <a:extLst>
              <a:ext uri="{FF2B5EF4-FFF2-40B4-BE49-F238E27FC236}">
                <a16:creationId xmlns:a16="http://schemas.microsoft.com/office/drawing/2014/main" id="{5C9A1E1C-F0E5-4762-BBBD-CAB567D0D22D}"/>
              </a:ext>
            </a:extLst>
          </p:cNvPr>
          <p:cNvSpPr/>
          <p:nvPr/>
        </p:nvSpPr>
        <p:spPr>
          <a:xfrm>
            <a:off x="446716" y="4526908"/>
            <a:ext cx="7944966" cy="700706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02FCC018-B286-4255-B8D0-34643D0EAD9E}"/>
              </a:ext>
            </a:extLst>
          </p:cNvPr>
          <p:cNvSpPr/>
          <p:nvPr/>
        </p:nvSpPr>
        <p:spPr>
          <a:xfrm>
            <a:off x="446716" y="3584536"/>
            <a:ext cx="8250568" cy="70544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EDD1FDD-462B-46C2-B54E-B730D3833778}"/>
              </a:ext>
            </a:extLst>
          </p:cNvPr>
          <p:cNvSpPr txBox="1"/>
          <p:nvPr/>
        </p:nvSpPr>
        <p:spPr>
          <a:xfrm>
            <a:off x="1246410" y="291647"/>
            <a:ext cx="6651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Lennart Simons ja energiakomitea: Loppupäätelmä ?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C1FBA78-18DC-4FF4-87FE-9C53CA6AAAAE}"/>
              </a:ext>
            </a:extLst>
          </p:cNvPr>
          <p:cNvSpPr txBox="1"/>
          <p:nvPr/>
        </p:nvSpPr>
        <p:spPr>
          <a:xfrm>
            <a:off x="531499" y="1035233"/>
            <a:ext cx="5144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Energiakomitean mietintö:    </a:t>
            </a:r>
            <a:r>
              <a:rPr lang="fi-FI" dirty="0"/>
              <a:t>• Koereaktori</a:t>
            </a:r>
          </a:p>
          <a:p>
            <a:r>
              <a:rPr lang="fi-FI" dirty="0"/>
              <a:t>                                                                • Isotooppitekniikka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2AC64A2-86DE-4F0F-8831-DE820E56475D}"/>
              </a:ext>
            </a:extLst>
          </p:cNvPr>
          <p:cNvSpPr txBox="1"/>
          <p:nvPr/>
        </p:nvSpPr>
        <p:spPr>
          <a:xfrm>
            <a:off x="636226" y="1817343"/>
            <a:ext cx="276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Mikä näistä johti johonkin 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AA142C0-CBB4-428A-BF00-F76B9ACE81E5}"/>
              </a:ext>
            </a:extLst>
          </p:cNvPr>
          <p:cNvSpPr txBox="1"/>
          <p:nvPr/>
        </p:nvSpPr>
        <p:spPr>
          <a:xfrm>
            <a:off x="446716" y="3105599"/>
            <a:ext cx="1985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err="1"/>
              <a:t>Simonsin</a:t>
            </a:r>
            <a:r>
              <a:rPr lang="fi-FI" b="1" dirty="0"/>
              <a:t> aloitteet: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9D6B7B13-71E8-499C-9760-BC169FB7EFAF}"/>
              </a:ext>
            </a:extLst>
          </p:cNvPr>
          <p:cNvSpPr txBox="1"/>
          <p:nvPr/>
        </p:nvSpPr>
        <p:spPr>
          <a:xfrm>
            <a:off x="531499" y="3592349"/>
            <a:ext cx="3183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Lääketieteellinen </a:t>
            </a:r>
          </a:p>
          <a:p>
            <a:r>
              <a:rPr lang="fi-FI" dirty="0"/>
              <a:t>isotooppidiagnostiikka (40-luku)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9825ADE-83E6-4687-95E4-4EDA5EF68D53}"/>
              </a:ext>
            </a:extLst>
          </p:cNvPr>
          <p:cNvSpPr txBox="1"/>
          <p:nvPr/>
        </p:nvSpPr>
        <p:spPr>
          <a:xfrm>
            <a:off x="563093" y="4538953"/>
            <a:ext cx="175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C-14 iänmääritys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70321BD-7B5E-43AC-A77F-4943503B1E82}"/>
              </a:ext>
            </a:extLst>
          </p:cNvPr>
          <p:cNvSpPr txBox="1"/>
          <p:nvPr/>
        </p:nvSpPr>
        <p:spPr>
          <a:xfrm>
            <a:off x="4453200" y="3615312"/>
            <a:ext cx="424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Nykyään isotooppitekniikka on laajemmin käytössä vain lääketieteessä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2F4632E-1036-44D7-8388-D05C655F535A}"/>
              </a:ext>
            </a:extLst>
          </p:cNvPr>
          <p:cNvSpPr txBox="1"/>
          <p:nvPr/>
        </p:nvSpPr>
        <p:spPr>
          <a:xfrm>
            <a:off x="4453201" y="4552942"/>
            <a:ext cx="388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Isotooppiperusteinen iänmääritys on </a:t>
            </a:r>
          </a:p>
          <a:p>
            <a:r>
              <a:rPr lang="fi-FI" dirty="0"/>
              <a:t>tieteelle äärettömän tärkeä</a:t>
            </a:r>
          </a:p>
        </p:txBody>
      </p:sp>
      <p:sp>
        <p:nvSpPr>
          <p:cNvPr id="12" name="Nuoli: Oikea 11">
            <a:extLst>
              <a:ext uri="{FF2B5EF4-FFF2-40B4-BE49-F238E27FC236}">
                <a16:creationId xmlns:a16="http://schemas.microsoft.com/office/drawing/2014/main" id="{C75289C5-125B-49E3-B61D-D88D0AD99153}"/>
              </a:ext>
            </a:extLst>
          </p:cNvPr>
          <p:cNvSpPr/>
          <p:nvPr/>
        </p:nvSpPr>
        <p:spPr>
          <a:xfrm>
            <a:off x="3074989" y="5781523"/>
            <a:ext cx="903515" cy="500743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ED6C1C3E-4FCF-4679-A5ED-C9AA72D3E871}"/>
              </a:ext>
            </a:extLst>
          </p:cNvPr>
          <p:cNvSpPr txBox="1"/>
          <p:nvPr/>
        </p:nvSpPr>
        <p:spPr>
          <a:xfrm>
            <a:off x="4084320" y="5689189"/>
            <a:ext cx="4082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Simonsin</a:t>
            </a:r>
            <a:r>
              <a:rPr lang="fi-FI" dirty="0"/>
              <a:t> jättämisen energiakomitean </a:t>
            </a:r>
          </a:p>
          <a:p>
            <a:r>
              <a:rPr lang="fi-FI" dirty="0"/>
              <a:t>ulkopuolelle voi kyseenalaistaa.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A7667D0-54BA-4006-A1B5-EF80931D7E05}"/>
              </a:ext>
            </a:extLst>
          </p:cNvPr>
          <p:cNvSpPr txBox="1"/>
          <p:nvPr/>
        </p:nvSpPr>
        <p:spPr>
          <a:xfrm>
            <a:off x="3487707" y="1817343"/>
            <a:ext cx="50965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•</a:t>
            </a:r>
            <a:r>
              <a:rPr lang="fi-FI" b="1" dirty="0">
                <a:solidFill>
                  <a:srgbClr val="7030A0"/>
                </a:solidFill>
              </a:rPr>
              <a:t> </a:t>
            </a:r>
            <a:r>
              <a:rPr lang="fi-FI" b="1" dirty="0">
                <a:solidFill>
                  <a:srgbClr val="FF0000"/>
                </a:solidFill>
              </a:rPr>
              <a:t>Koereaktori </a:t>
            </a:r>
            <a:r>
              <a:rPr lang="fi-FI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i-FI" b="1" dirty="0">
                <a:solidFill>
                  <a:srgbClr val="FF0000"/>
                </a:solidFill>
              </a:rPr>
              <a:t>ATOMIENERGIA </a:t>
            </a:r>
          </a:p>
          <a:p>
            <a:r>
              <a:rPr lang="fi-FI" dirty="0"/>
              <a:t>• Isotooppitekniikka: ei juuri mitään</a:t>
            </a:r>
          </a:p>
          <a:p>
            <a:r>
              <a:rPr lang="fi-FI" dirty="0"/>
              <a:t>• Koereaktorin perustutkimus jäi vaatimattomaksi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CC4DB024-6992-4D3C-872D-F2C012CFEA8D}"/>
              </a:ext>
            </a:extLst>
          </p:cNvPr>
          <p:cNvSpPr txBox="1"/>
          <p:nvPr/>
        </p:nvSpPr>
        <p:spPr>
          <a:xfrm>
            <a:off x="1071730" y="5781523"/>
            <a:ext cx="1897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Johtopäätös:</a:t>
            </a:r>
          </a:p>
        </p:txBody>
      </p:sp>
    </p:spTree>
    <p:extLst>
      <p:ext uri="{BB962C8B-B14F-4D97-AF65-F5344CB8AC3E}">
        <p14:creationId xmlns:p14="http://schemas.microsoft.com/office/powerpoint/2010/main" val="278450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3" grpId="0"/>
      <p:bldP spid="4" grpId="0"/>
      <p:bldP spid="5" grpId="0"/>
      <p:bldP spid="7" grpId="0"/>
      <p:bldP spid="8" grpId="0"/>
      <p:bldP spid="9" grpId="0"/>
      <p:bldP spid="11" grpId="0"/>
      <p:bldP spid="12" grpId="0" animBg="1"/>
      <p:bldP spid="13" grpId="0"/>
      <p:bldP spid="10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25CA6FF-5742-497F-A92C-380AF06BAC09}"/>
              </a:ext>
            </a:extLst>
          </p:cNvPr>
          <p:cNvSpPr txBox="1"/>
          <p:nvPr/>
        </p:nvSpPr>
        <p:spPr>
          <a:xfrm>
            <a:off x="1028018" y="230497"/>
            <a:ext cx="7125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>
                <a:solidFill>
                  <a:srgbClr val="0070C0"/>
                </a:solidFill>
                <a:latin typeface="Baskerville Old Face" panose="02020602080505020303" pitchFamily="18" charset="0"/>
                <a:cs typeface="Arial" panose="020B0604020202020204" pitchFamily="34" charset="0"/>
              </a:rPr>
              <a:t>Erkki Laurila ja energiakomitea: Oliko hyvä yhdistelmä ?</a:t>
            </a: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C3DE4755-AB3D-4A9B-AB84-4257F38E2C11}"/>
              </a:ext>
            </a:extLst>
          </p:cNvPr>
          <p:cNvCxnSpPr>
            <a:cxnSpLocks/>
          </p:cNvCxnSpPr>
          <p:nvPr/>
        </p:nvCxnSpPr>
        <p:spPr>
          <a:xfrm flipV="1">
            <a:off x="3375487" y="3601848"/>
            <a:ext cx="4615518" cy="183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76AA7EC2-2B2F-48CD-B314-C9A5FE12BE5C}"/>
              </a:ext>
            </a:extLst>
          </p:cNvPr>
          <p:cNvCxnSpPr>
            <a:cxnSpLocks/>
          </p:cNvCxnSpPr>
          <p:nvPr/>
        </p:nvCxnSpPr>
        <p:spPr>
          <a:xfrm>
            <a:off x="7337262" y="3481971"/>
            <a:ext cx="0" cy="2764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iruutu 4">
            <a:extLst>
              <a:ext uri="{FF2B5EF4-FFF2-40B4-BE49-F238E27FC236}">
                <a16:creationId xmlns:a16="http://schemas.microsoft.com/office/drawing/2014/main" id="{68C74AF4-2D5B-43C8-8234-AFF25A91F5EA}"/>
              </a:ext>
            </a:extLst>
          </p:cNvPr>
          <p:cNvSpPr txBox="1"/>
          <p:nvPr/>
        </p:nvSpPr>
        <p:spPr>
          <a:xfrm>
            <a:off x="7010890" y="309667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2000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9CAC478-1A16-4021-A5CB-9620D318DA1E}"/>
              </a:ext>
            </a:extLst>
          </p:cNvPr>
          <p:cNvSpPr txBox="1"/>
          <p:nvPr/>
        </p:nvSpPr>
        <p:spPr>
          <a:xfrm>
            <a:off x="3576878" y="309667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1950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F204089-6704-4DB0-97E8-B317C1C60F1E}"/>
              </a:ext>
            </a:extLst>
          </p:cNvPr>
          <p:cNvSpPr txBox="1"/>
          <p:nvPr/>
        </p:nvSpPr>
        <p:spPr>
          <a:xfrm>
            <a:off x="4229621" y="309667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1960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C7FB0CD-1E0D-4DE6-8990-40EFD30ABA53}"/>
              </a:ext>
            </a:extLst>
          </p:cNvPr>
          <p:cNvSpPr txBox="1"/>
          <p:nvPr/>
        </p:nvSpPr>
        <p:spPr>
          <a:xfrm>
            <a:off x="4937981" y="309289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1970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1044B3AA-DD7D-4C53-BF3B-7EB17586B8A4}"/>
              </a:ext>
            </a:extLst>
          </p:cNvPr>
          <p:cNvCxnSpPr>
            <a:cxnSpLocks/>
          </p:cNvCxnSpPr>
          <p:nvPr/>
        </p:nvCxnSpPr>
        <p:spPr>
          <a:xfrm>
            <a:off x="3882492" y="3481971"/>
            <a:ext cx="0" cy="2764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60F77751-BED1-4A46-9DAE-B1D566925374}"/>
              </a:ext>
            </a:extLst>
          </p:cNvPr>
          <p:cNvCxnSpPr>
            <a:cxnSpLocks/>
          </p:cNvCxnSpPr>
          <p:nvPr/>
        </p:nvCxnSpPr>
        <p:spPr>
          <a:xfrm>
            <a:off x="5256601" y="3481971"/>
            <a:ext cx="0" cy="2764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C598C142-8BFD-439B-879F-C02FC09B33A9}"/>
              </a:ext>
            </a:extLst>
          </p:cNvPr>
          <p:cNvCxnSpPr>
            <a:cxnSpLocks/>
          </p:cNvCxnSpPr>
          <p:nvPr/>
        </p:nvCxnSpPr>
        <p:spPr>
          <a:xfrm>
            <a:off x="4590853" y="3463636"/>
            <a:ext cx="0" cy="2764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925625D5-8EFD-453D-90B5-01EDDEBCF516}"/>
              </a:ext>
            </a:extLst>
          </p:cNvPr>
          <p:cNvCxnSpPr>
            <a:cxnSpLocks/>
          </p:cNvCxnSpPr>
          <p:nvPr/>
        </p:nvCxnSpPr>
        <p:spPr>
          <a:xfrm>
            <a:off x="5963152" y="3481971"/>
            <a:ext cx="0" cy="2764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93E61185-8D75-4B03-85FB-C1E98468E9A5}"/>
              </a:ext>
            </a:extLst>
          </p:cNvPr>
          <p:cNvCxnSpPr>
            <a:cxnSpLocks/>
          </p:cNvCxnSpPr>
          <p:nvPr/>
        </p:nvCxnSpPr>
        <p:spPr>
          <a:xfrm>
            <a:off x="6671513" y="3463636"/>
            <a:ext cx="0" cy="2764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F511E19-F936-4FA7-9AB9-7BF0FC28D32D}"/>
              </a:ext>
            </a:extLst>
          </p:cNvPr>
          <p:cNvSpPr txBox="1"/>
          <p:nvPr/>
        </p:nvSpPr>
        <p:spPr>
          <a:xfrm>
            <a:off x="5629205" y="309531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1980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6834BD0B-7388-431A-8AC2-A222804A478C}"/>
              </a:ext>
            </a:extLst>
          </p:cNvPr>
          <p:cNvSpPr txBox="1"/>
          <p:nvPr/>
        </p:nvSpPr>
        <p:spPr>
          <a:xfrm>
            <a:off x="6337510" y="309289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1990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2F101CA-33C5-4376-994F-B70440369E5E}"/>
              </a:ext>
            </a:extLst>
          </p:cNvPr>
          <p:cNvSpPr txBox="1"/>
          <p:nvPr/>
        </p:nvSpPr>
        <p:spPr>
          <a:xfrm>
            <a:off x="1200279" y="4365146"/>
            <a:ext cx="20481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Laurila avainhenkilö</a:t>
            </a:r>
          </a:p>
          <a:p>
            <a:r>
              <a:rPr lang="fi-FI" dirty="0"/>
              <a:t>Matematiikkakone-</a:t>
            </a:r>
          </a:p>
          <a:p>
            <a:r>
              <a:rPr lang="fi-FI" dirty="0"/>
              <a:t>komiteassa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9DC4B2E3-739E-4A42-BC3E-F520901A940E}"/>
              </a:ext>
            </a:extLst>
          </p:cNvPr>
          <p:cNvSpPr txBox="1"/>
          <p:nvPr/>
        </p:nvSpPr>
        <p:spPr>
          <a:xfrm>
            <a:off x="3601360" y="4365146"/>
            <a:ext cx="30938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Mooren laki:</a:t>
            </a:r>
          </a:p>
          <a:p>
            <a:r>
              <a:rPr lang="fi-FI" dirty="0"/>
              <a:t>Mikroprosessoritekniikan</a:t>
            </a:r>
          </a:p>
          <a:p>
            <a:r>
              <a:rPr lang="fi-FI" dirty="0"/>
              <a:t>kehitys vie informaatiokauteen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5B8A8F5-D831-484D-9BE9-72B9627972EE}"/>
              </a:ext>
            </a:extLst>
          </p:cNvPr>
          <p:cNvSpPr txBox="1"/>
          <p:nvPr/>
        </p:nvSpPr>
        <p:spPr>
          <a:xfrm>
            <a:off x="1580746" y="2359931"/>
            <a:ext cx="2444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Laurila energiakomitean</a:t>
            </a:r>
          </a:p>
          <a:p>
            <a:r>
              <a:rPr lang="fi-FI" dirty="0"/>
              <a:t>puheenjohtajaksi</a:t>
            </a:r>
          </a:p>
        </p:txBody>
      </p:sp>
      <p:sp>
        <p:nvSpPr>
          <p:cNvPr id="34" name="Tekstiruutu 33">
            <a:extLst>
              <a:ext uri="{FF2B5EF4-FFF2-40B4-BE49-F238E27FC236}">
                <a16:creationId xmlns:a16="http://schemas.microsoft.com/office/drawing/2014/main" id="{4097C634-34C2-491A-A126-0D72AFD9ED2F}"/>
              </a:ext>
            </a:extLst>
          </p:cNvPr>
          <p:cNvSpPr txBox="1"/>
          <p:nvPr/>
        </p:nvSpPr>
        <p:spPr>
          <a:xfrm>
            <a:off x="6067405" y="2587771"/>
            <a:ext cx="1208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Tshernobyl</a:t>
            </a: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83F81552-0696-4D22-85A2-7297310B4B94}"/>
              </a:ext>
            </a:extLst>
          </p:cNvPr>
          <p:cNvSpPr txBox="1"/>
          <p:nvPr/>
        </p:nvSpPr>
        <p:spPr>
          <a:xfrm>
            <a:off x="5612096" y="2127774"/>
            <a:ext cx="1172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Harrisburg</a:t>
            </a:r>
            <a:endParaRPr lang="fi-FI" dirty="0"/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C35BCDAA-3F0E-487C-AB03-853D777234AD}"/>
              </a:ext>
            </a:extLst>
          </p:cNvPr>
          <p:cNvSpPr txBox="1"/>
          <p:nvPr/>
        </p:nvSpPr>
        <p:spPr>
          <a:xfrm>
            <a:off x="2529938" y="1469802"/>
            <a:ext cx="2391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Loviisan ydinvoimala</a:t>
            </a:r>
          </a:p>
          <a:p>
            <a:r>
              <a:rPr lang="fi-FI" dirty="0"/>
              <a:t>Olkiluodon ydinvoimala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D02E00FF-F716-4F3F-9431-85C08E0DF4B2}"/>
              </a:ext>
            </a:extLst>
          </p:cNvPr>
          <p:cNvSpPr txBox="1"/>
          <p:nvPr/>
        </p:nvSpPr>
        <p:spPr>
          <a:xfrm>
            <a:off x="5141434" y="1035648"/>
            <a:ext cx="280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Finlandiatalon kokous:</a:t>
            </a:r>
          </a:p>
          <a:p>
            <a:r>
              <a:rPr lang="fi-FI" dirty="0"/>
              <a:t>Ydinvoiman vastaisen</a:t>
            </a:r>
          </a:p>
          <a:p>
            <a:r>
              <a:rPr lang="fi-FI" dirty="0"/>
              <a:t>liikkeen lähtölaukaus</a:t>
            </a: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F151A752-932C-43F3-B579-F7D2F218ADC1}"/>
              </a:ext>
            </a:extLst>
          </p:cNvPr>
          <p:cNvSpPr txBox="1"/>
          <p:nvPr/>
        </p:nvSpPr>
        <p:spPr>
          <a:xfrm>
            <a:off x="3530220" y="5775340"/>
            <a:ext cx="4431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Laurila oli jo matkalla kohti informaatiokautta</a:t>
            </a:r>
          </a:p>
          <a:p>
            <a:r>
              <a:rPr lang="fi-FI" dirty="0"/>
              <a:t>kun loikkasi suutariksi jäävään atomikauteen</a:t>
            </a:r>
          </a:p>
        </p:txBody>
      </p: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B2293233-839F-4F4E-9827-181800F98443}"/>
              </a:ext>
            </a:extLst>
          </p:cNvPr>
          <p:cNvCxnSpPr>
            <a:cxnSpLocks/>
          </p:cNvCxnSpPr>
          <p:nvPr/>
        </p:nvCxnSpPr>
        <p:spPr>
          <a:xfrm>
            <a:off x="6316873" y="2900327"/>
            <a:ext cx="0" cy="655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C70DCA0E-61E0-4C98-AC95-3C50F5A400EF}"/>
              </a:ext>
            </a:extLst>
          </p:cNvPr>
          <p:cNvCxnSpPr>
            <a:cxnSpLocks/>
          </p:cNvCxnSpPr>
          <p:nvPr/>
        </p:nvCxnSpPr>
        <p:spPr>
          <a:xfrm>
            <a:off x="5878442" y="2428839"/>
            <a:ext cx="0" cy="1127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uora yhdysviiva 39">
            <a:extLst>
              <a:ext uri="{FF2B5EF4-FFF2-40B4-BE49-F238E27FC236}">
                <a16:creationId xmlns:a16="http://schemas.microsoft.com/office/drawing/2014/main" id="{01BAFEDB-5B10-4E2B-AD3F-0DD447FCAE9E}"/>
              </a:ext>
            </a:extLst>
          </p:cNvPr>
          <p:cNvCxnSpPr>
            <a:cxnSpLocks/>
          </p:cNvCxnSpPr>
          <p:nvPr/>
        </p:nvCxnSpPr>
        <p:spPr>
          <a:xfrm>
            <a:off x="5612096" y="1898614"/>
            <a:ext cx="0" cy="1657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uora nuoliyhdysviiva 31">
            <a:extLst>
              <a:ext uri="{FF2B5EF4-FFF2-40B4-BE49-F238E27FC236}">
                <a16:creationId xmlns:a16="http://schemas.microsoft.com/office/drawing/2014/main" id="{6E376F8D-8E55-42AD-A3C3-11142885CCB1}"/>
              </a:ext>
            </a:extLst>
          </p:cNvPr>
          <p:cNvCxnSpPr>
            <a:endCxn id="8" idx="0"/>
          </p:cNvCxnSpPr>
          <p:nvPr/>
        </p:nvCxnSpPr>
        <p:spPr>
          <a:xfrm>
            <a:off x="4435672" y="2127774"/>
            <a:ext cx="828681" cy="9651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Yhdistin: Kulma 42">
            <a:extLst>
              <a:ext uri="{FF2B5EF4-FFF2-40B4-BE49-F238E27FC236}">
                <a16:creationId xmlns:a16="http://schemas.microsoft.com/office/drawing/2014/main" id="{4E299CA3-50D8-4A94-9CA9-C5E3A02C7A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72429" y="2750539"/>
            <a:ext cx="836357" cy="720775"/>
          </a:xfrm>
          <a:prstGeom prst="bentConnector3">
            <a:avLst>
              <a:gd name="adj1" fmla="val 420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Yhdistin: Kulma 61">
            <a:extLst>
              <a:ext uri="{FF2B5EF4-FFF2-40B4-BE49-F238E27FC236}">
                <a16:creationId xmlns:a16="http://schemas.microsoft.com/office/drawing/2014/main" id="{C2635C83-8264-4690-96DF-66288E8B930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380391" y="3720743"/>
            <a:ext cx="612753" cy="50219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uora nuoliyhdysviiva 67">
            <a:extLst>
              <a:ext uri="{FF2B5EF4-FFF2-40B4-BE49-F238E27FC236}">
                <a16:creationId xmlns:a16="http://schemas.microsoft.com/office/drawing/2014/main" id="{4E4093D0-E2A7-4F6B-B401-1D6CB4CB6E34}"/>
              </a:ext>
            </a:extLst>
          </p:cNvPr>
          <p:cNvCxnSpPr>
            <a:cxnSpLocks/>
          </p:cNvCxnSpPr>
          <p:nvPr/>
        </p:nvCxnSpPr>
        <p:spPr>
          <a:xfrm flipV="1">
            <a:off x="4146914" y="3665463"/>
            <a:ext cx="0" cy="343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uora yhdysviiva 69">
            <a:extLst>
              <a:ext uri="{FF2B5EF4-FFF2-40B4-BE49-F238E27FC236}">
                <a16:creationId xmlns:a16="http://schemas.microsoft.com/office/drawing/2014/main" id="{26F45006-0682-4D5F-A789-48FB2ACDD179}"/>
              </a:ext>
            </a:extLst>
          </p:cNvPr>
          <p:cNvCxnSpPr/>
          <p:nvPr/>
        </p:nvCxnSpPr>
        <p:spPr>
          <a:xfrm flipH="1">
            <a:off x="2529938" y="4009137"/>
            <a:ext cx="1616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uora yhdysviiva 71">
            <a:extLst>
              <a:ext uri="{FF2B5EF4-FFF2-40B4-BE49-F238E27FC236}">
                <a16:creationId xmlns:a16="http://schemas.microsoft.com/office/drawing/2014/main" id="{524768F0-F333-4629-B339-B94F43E6745D}"/>
              </a:ext>
            </a:extLst>
          </p:cNvPr>
          <p:cNvCxnSpPr>
            <a:cxnSpLocks/>
          </p:cNvCxnSpPr>
          <p:nvPr/>
        </p:nvCxnSpPr>
        <p:spPr>
          <a:xfrm>
            <a:off x="2529938" y="4009137"/>
            <a:ext cx="0" cy="356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DB73C65F-9297-4382-8099-C1A1D6EAD8B1}"/>
              </a:ext>
            </a:extLst>
          </p:cNvPr>
          <p:cNvCxnSpPr/>
          <p:nvPr/>
        </p:nvCxnSpPr>
        <p:spPr>
          <a:xfrm flipH="1">
            <a:off x="6976253" y="1958978"/>
            <a:ext cx="14000" cy="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Nuoli: Oikea 41">
            <a:extLst>
              <a:ext uri="{FF2B5EF4-FFF2-40B4-BE49-F238E27FC236}">
                <a16:creationId xmlns:a16="http://schemas.microsoft.com/office/drawing/2014/main" id="{C2A0BBED-66D9-4DD0-B20A-DFA4B80E6A7C}"/>
              </a:ext>
            </a:extLst>
          </p:cNvPr>
          <p:cNvSpPr/>
          <p:nvPr/>
        </p:nvSpPr>
        <p:spPr>
          <a:xfrm>
            <a:off x="2542070" y="5817982"/>
            <a:ext cx="903515" cy="500743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44873A83-BCBA-46F2-A711-A1FD5B7FF458}"/>
              </a:ext>
            </a:extLst>
          </p:cNvPr>
          <p:cNvSpPr txBox="1"/>
          <p:nvPr/>
        </p:nvSpPr>
        <p:spPr>
          <a:xfrm>
            <a:off x="914626" y="5817982"/>
            <a:ext cx="1499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Kärjistäen:</a:t>
            </a:r>
          </a:p>
        </p:txBody>
      </p:sp>
    </p:spTree>
    <p:extLst>
      <p:ext uri="{BB962C8B-B14F-4D97-AF65-F5344CB8AC3E}">
        <p14:creationId xmlns:p14="http://schemas.microsoft.com/office/powerpoint/2010/main" val="299689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8" grpId="0"/>
      <p:bldP spid="42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A58279-AE7F-E791-6043-C7A87E3DF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087" y="378397"/>
            <a:ext cx="4250865" cy="6076337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C09E135E-4824-18FE-699F-AE85D2270E39}"/>
              </a:ext>
            </a:extLst>
          </p:cNvPr>
          <p:cNvSpPr txBox="1"/>
          <p:nvPr/>
        </p:nvSpPr>
        <p:spPr>
          <a:xfrm>
            <a:off x="89048" y="3592412"/>
            <a:ext cx="4559453" cy="286232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i-FI" dirty="0"/>
              <a:t>                          </a:t>
            </a:r>
          </a:p>
          <a:p>
            <a:r>
              <a:rPr lang="fi-FI" dirty="0"/>
              <a:t>                           </a:t>
            </a:r>
            <a:r>
              <a:rPr lang="fi-FI" b="1" u="sng" dirty="0"/>
              <a:t>Muita julkaisuja</a:t>
            </a:r>
          </a:p>
          <a:p>
            <a:endParaRPr lang="fi-FI" dirty="0"/>
          </a:p>
          <a:p>
            <a:r>
              <a:rPr lang="fi-FI" dirty="0"/>
              <a:t>Tekniikan </a:t>
            </a:r>
            <a:r>
              <a:rPr lang="fi-FI" dirty="0" err="1"/>
              <a:t>Waiheita</a:t>
            </a:r>
            <a:r>
              <a:rPr lang="fi-FI" dirty="0"/>
              <a:t>, </a:t>
            </a:r>
            <a:r>
              <a:rPr lang="fi-FI" b="1" dirty="0"/>
              <a:t>41</a:t>
            </a:r>
            <a:r>
              <a:rPr lang="fi-FI" dirty="0"/>
              <a:t>, Nr. 1, s. 28-45 (2023)</a:t>
            </a:r>
          </a:p>
          <a:p>
            <a:endParaRPr lang="fi-FI" dirty="0"/>
          </a:p>
          <a:p>
            <a:r>
              <a:rPr lang="fi-FI" dirty="0"/>
              <a:t>Nya Argus, </a:t>
            </a:r>
            <a:r>
              <a:rPr lang="fi-FI" b="1" dirty="0"/>
              <a:t>117</a:t>
            </a:r>
            <a:r>
              <a:rPr lang="fi-FI" dirty="0"/>
              <a:t>, Nr. 1-2, s. 28 (2024)</a:t>
            </a:r>
          </a:p>
          <a:p>
            <a:endParaRPr lang="fi-FI" dirty="0"/>
          </a:p>
          <a:p>
            <a:r>
              <a:rPr lang="fi-FI" dirty="0"/>
              <a:t>Tekniikan Waiheita, </a:t>
            </a:r>
            <a:r>
              <a:rPr lang="fi-FI" b="1" dirty="0"/>
              <a:t>43</a:t>
            </a:r>
            <a:r>
              <a:rPr lang="fi-FI" dirty="0"/>
              <a:t>, Nr. 1, s. 30 (2025)</a:t>
            </a:r>
          </a:p>
          <a:p>
            <a:endParaRPr lang="fi-FI" dirty="0"/>
          </a:p>
          <a:p>
            <a:r>
              <a:rPr lang="fi-FI" dirty="0"/>
              <a:t>Physics in Perspective, </a:t>
            </a:r>
            <a:r>
              <a:rPr lang="fi-FI" b="1" dirty="0"/>
              <a:t>27</a:t>
            </a:r>
            <a:r>
              <a:rPr lang="fi-FI" dirty="0"/>
              <a:t>, Nr. 1, s. 50 (2025)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5A9AFE2-0F46-EF2C-2CB9-7B2D9AFA044B}"/>
              </a:ext>
            </a:extLst>
          </p:cNvPr>
          <p:cNvSpPr txBox="1"/>
          <p:nvPr/>
        </p:nvSpPr>
        <p:spPr>
          <a:xfrm>
            <a:off x="0" y="314556"/>
            <a:ext cx="50372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                               </a:t>
            </a:r>
            <a:r>
              <a:rPr lang="fi-FI" b="1" u="sng" dirty="0"/>
              <a:t>Kirja-arvioita</a:t>
            </a:r>
          </a:p>
          <a:p>
            <a:endParaRPr lang="fi-FI" u="sng" dirty="0"/>
          </a:p>
          <a:p>
            <a:r>
              <a:rPr lang="fi-FI" dirty="0"/>
              <a:t> • ATS Ydintekniikka 3/2022;  </a:t>
            </a:r>
            <a:r>
              <a:rPr lang="fi-FI" i="1" dirty="0"/>
              <a:t>Jarmo Ala-Heikkilä</a:t>
            </a:r>
          </a:p>
          <a:p>
            <a:r>
              <a:rPr lang="fi-FI" dirty="0"/>
              <a:t> • Arkhimedes 3/2022; </a:t>
            </a:r>
            <a:r>
              <a:rPr lang="fi-FI" i="1" dirty="0"/>
              <a:t>Claus Montonen</a:t>
            </a:r>
          </a:p>
          <a:p>
            <a:r>
              <a:rPr lang="fi-FI" dirty="0"/>
              <a:t> • Tiedepolitiikka 1/2023; </a:t>
            </a:r>
            <a:r>
              <a:rPr lang="fi-FI" i="1" dirty="0"/>
              <a:t>Johan Sten</a:t>
            </a:r>
          </a:p>
          <a:p>
            <a:r>
              <a:rPr lang="fi-FI" dirty="0"/>
              <a:t> • Finska läkaresällskapets Handlingar 1/2023; </a:t>
            </a:r>
          </a:p>
          <a:p>
            <a:r>
              <a:rPr lang="fi-FI" dirty="0"/>
              <a:t>     </a:t>
            </a:r>
            <a:r>
              <a:rPr lang="fi-FI" i="1" dirty="0"/>
              <a:t>Kalevi Kairemo</a:t>
            </a:r>
          </a:p>
          <a:p>
            <a:r>
              <a:rPr lang="fi-FI" dirty="0"/>
              <a:t> • Tieteessä tapahtuu 41, Nr.4 (2023);  </a:t>
            </a:r>
            <a:r>
              <a:rPr lang="fi-FI" i="1" dirty="0"/>
              <a:t>Petri Paju </a:t>
            </a:r>
          </a:p>
        </p:txBody>
      </p:sp>
      <p:sp>
        <p:nvSpPr>
          <p:cNvPr id="5" name="WordArt 9">
            <a:extLst>
              <a:ext uri="{FF2B5EF4-FFF2-40B4-BE49-F238E27FC236}">
                <a16:creationId xmlns:a16="http://schemas.microsoft.com/office/drawing/2014/main" id="{E8F728B6-30CA-18EA-F3A5-F4FF4E6714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737548" y="4606324"/>
            <a:ext cx="4032670" cy="157103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Thank You !</a:t>
            </a:r>
          </a:p>
        </p:txBody>
      </p:sp>
    </p:spTree>
    <p:extLst>
      <p:ext uri="{BB962C8B-B14F-4D97-AF65-F5344CB8AC3E}">
        <p14:creationId xmlns:p14="http://schemas.microsoft.com/office/powerpoint/2010/main" val="43673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01C2EF8F052A479A9006F9333492DD" ma:contentTypeVersion="15" ma:contentTypeDescription="Skapa ett nytt dokument." ma:contentTypeScope="" ma:versionID="b9f30ade2911e6ee8406cdf1516a8f57">
  <xsd:schema xmlns:xsd="http://www.w3.org/2001/XMLSchema" xmlns:xs="http://www.w3.org/2001/XMLSchema" xmlns:p="http://schemas.microsoft.com/office/2006/metadata/properties" xmlns:ns2="b5b0317d-f305-4d20-a631-56ffd7e4a301" xmlns:ns3="f3486a67-63f1-4732-a3f7-3faae845cae2" targetNamespace="http://schemas.microsoft.com/office/2006/metadata/properties" ma:root="true" ma:fieldsID="87dd25c82cba6e699bd56a4ed2ed7f69" ns2:_="" ns3:_="">
    <xsd:import namespace="b5b0317d-f305-4d20-a631-56ffd7e4a301"/>
    <xsd:import namespace="f3486a67-63f1-4732-a3f7-3faae845ca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0317d-f305-4d20-a631-56ffd7e4a3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eringar" ma:readOnly="false" ma:fieldId="{5cf76f15-5ced-4ddc-b409-7134ff3c332f}" ma:taxonomyMulti="true" ma:sspId="a3483d40-4741-4bd2-ad82-4e708f05b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486a67-63f1-4732-a3f7-3faae845cae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357d767-41d0-4c0b-b5a1-2da9b4baf5be}" ma:internalName="TaxCatchAll" ma:showField="CatchAllData" ma:web="f3486a67-63f1-4732-a3f7-3faae845ca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b0317d-f305-4d20-a631-56ffd7e4a301">
      <Terms xmlns="http://schemas.microsoft.com/office/infopath/2007/PartnerControls"/>
    </lcf76f155ced4ddcb4097134ff3c332f>
    <TaxCatchAll xmlns="f3486a67-63f1-4732-a3f7-3faae845cae2" xsi:nil="true"/>
  </documentManagement>
</p:properties>
</file>

<file path=customXml/itemProps1.xml><?xml version="1.0" encoding="utf-8"?>
<ds:datastoreItem xmlns:ds="http://schemas.openxmlformats.org/officeDocument/2006/customXml" ds:itemID="{AB80A0EA-9F08-4F4F-89EA-0FE7E2BEE854}"/>
</file>

<file path=customXml/itemProps2.xml><?xml version="1.0" encoding="utf-8"?>
<ds:datastoreItem xmlns:ds="http://schemas.openxmlformats.org/officeDocument/2006/customXml" ds:itemID="{CB3F513F-06E7-4362-801A-E8EA874B468E}"/>
</file>

<file path=customXml/itemProps3.xml><?xml version="1.0" encoding="utf-8"?>
<ds:datastoreItem xmlns:ds="http://schemas.openxmlformats.org/officeDocument/2006/customXml" ds:itemID="{31BBA130-ED64-453A-A870-1FDEBBC29222}"/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1341</TotalTime>
  <Words>1350</Words>
  <Application>Microsoft Office PowerPoint</Application>
  <PresentationFormat>On-screen Show (4:3)</PresentationFormat>
  <Paragraphs>403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Aptos</vt:lpstr>
      <vt:lpstr>Aptos Display</vt:lpstr>
      <vt:lpstr>Arial</vt:lpstr>
      <vt:lpstr>Arial Black</vt:lpstr>
      <vt:lpstr>Baskerville Old Face</vt:lpstr>
      <vt:lpstr>Bernard MT Condensed</vt:lpstr>
      <vt:lpstr>Britannic Bold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Markus Ahlskog</dc:creator>
  <cp:lastModifiedBy>Ahlskog, Markus</cp:lastModifiedBy>
  <cp:revision>44</cp:revision>
  <dcterms:created xsi:type="dcterms:W3CDTF">2025-10-15T21:57:28Z</dcterms:created>
  <dcterms:modified xsi:type="dcterms:W3CDTF">2026-03-17T23:27:36Z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0x0101002301C2EF8F052A479A9006F9333492DD</vt:lpwstr>
  </property>
</Properties>
</file>